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2.jpg" ContentType="image/jpe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62" r:id="rId4"/>
    <p:sldId id="259" r:id="rId5"/>
    <p:sldId id="260" r:id="rId6"/>
    <p:sldId id="261" r:id="rId7"/>
    <p:sldId id="263" r:id="rId8"/>
    <p:sldId id="264" r:id="rId9"/>
    <p:sldId id="265" r:id="rId10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04" d="100"/>
          <a:sy n="104" d="100"/>
        </p:scale>
        <p:origin x="15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165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66928" y="1060704"/>
            <a:ext cx="4069080" cy="5157216"/>
          </a:xfrm>
          <a:prstGeom prst="roundRect">
            <a:avLst>
              <a:gd name="adj" fmla="val 1798"/>
            </a:avLst>
          </a:prstGeom>
          <a:solidFill>
            <a:srgbClr val="222222"/>
          </a:solidFill>
          <a:ln w="15240">
            <a:solidFill>
              <a:srgbClr val="222222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8" name="Text 6"/>
          <p:cNvSpPr/>
          <p:nvPr/>
        </p:nvSpPr>
        <p:spPr>
          <a:xfrm>
            <a:off x="909199" y="1432938"/>
            <a:ext cx="2517845" cy="6598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3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Оповещения</a:t>
            </a:r>
            <a:r>
              <a:rPr lang="en-US" sz="2300" dirty="0"/>
              <a:t> </a:t>
            </a:r>
            <a:r>
              <a:rPr lang="en-US" sz="2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 </a:t>
            </a:r>
            <a:r>
              <a:rPr lang="ru-RU" sz="24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статусе</a:t>
            </a:r>
            <a:r>
              <a:rPr lang="en-US" sz="2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заказа</a:t>
            </a:r>
            <a:endParaRPr lang="en-US" sz="2300" dirty="0"/>
          </a:p>
        </p:txBody>
      </p:sp>
      <p:sp>
        <p:nvSpPr>
          <p:cNvPr id="9" name="Text 7"/>
          <p:cNvSpPr/>
          <p:nvPr/>
        </p:nvSpPr>
        <p:spPr>
          <a:xfrm>
            <a:off x="868404" y="2356759"/>
            <a:ext cx="3364992" cy="8961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Продукт </a:t>
            </a:r>
            <a:r>
              <a:rPr lang="en-US" sz="102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</a:t>
            </a:r>
            <a:r>
              <a:rPr lang="en-US" sz="102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2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отправляет</a:t>
            </a:r>
            <a:r>
              <a:rPr lang="en-US" sz="102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02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вашему</a:t>
            </a:r>
            <a:r>
              <a:rPr lang="en-US" sz="102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клиенту сообщение, когда заказ-наряд переходит в нужный статус в CRM: готов к выдаче, выполнен, в работе или любой другой статус, который вы настроите.</a:t>
            </a:r>
            <a:endParaRPr lang="en-US" sz="1020" dirty="0"/>
          </a:p>
        </p:txBody>
      </p:sp>
      <p:sp>
        <p:nvSpPr>
          <p:cNvPr id="10" name="Shape 8"/>
          <p:cNvSpPr/>
          <p:nvPr/>
        </p:nvSpPr>
        <p:spPr>
          <a:xfrm>
            <a:off x="779895" y="4486460"/>
            <a:ext cx="676656" cy="256032"/>
          </a:xfrm>
          <a:prstGeom prst="roundRect">
            <a:avLst>
              <a:gd name="adj" fmla="val 21429"/>
            </a:avLst>
          </a:prstGeom>
          <a:solidFill>
            <a:srgbClr val="2C3B63"/>
          </a:solidFill>
          <a:ln w="12700">
            <a:solidFill>
              <a:srgbClr val="2C3B63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79895" y="4486459"/>
            <a:ext cx="676656" cy="25072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1С</a:t>
            </a:r>
            <a:endParaRPr lang="en-US" sz="850" dirty="0"/>
          </a:p>
        </p:txBody>
      </p:sp>
      <p:sp>
        <p:nvSpPr>
          <p:cNvPr id="12" name="Shape 10"/>
          <p:cNvSpPr/>
          <p:nvPr/>
        </p:nvSpPr>
        <p:spPr>
          <a:xfrm>
            <a:off x="1572768" y="4480560"/>
            <a:ext cx="1261872" cy="256032"/>
          </a:xfrm>
          <a:prstGeom prst="roundRect">
            <a:avLst>
              <a:gd name="adj" fmla="val 21429"/>
            </a:avLst>
          </a:prstGeom>
          <a:solidFill>
            <a:srgbClr val="2C3B63"/>
          </a:solidFill>
          <a:ln w="12700">
            <a:solidFill>
              <a:srgbClr val="2C3B63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1804023" y="4532178"/>
            <a:ext cx="738894" cy="17078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CRM-статусы</a:t>
            </a:r>
            <a:endParaRPr lang="en-US" sz="850" dirty="0"/>
          </a:p>
        </p:txBody>
      </p:sp>
      <p:sp>
        <p:nvSpPr>
          <p:cNvPr id="14" name="Shape 12"/>
          <p:cNvSpPr/>
          <p:nvPr/>
        </p:nvSpPr>
        <p:spPr>
          <a:xfrm>
            <a:off x="779895" y="4852220"/>
            <a:ext cx="1675120" cy="237744"/>
          </a:xfrm>
          <a:prstGeom prst="roundRect">
            <a:avLst>
              <a:gd name="adj" fmla="val 21429"/>
            </a:avLst>
          </a:prstGeom>
          <a:solidFill>
            <a:srgbClr val="2C3B63"/>
          </a:solidFill>
          <a:ln w="12700">
            <a:solidFill>
              <a:srgbClr val="2C3B63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50096" y="4852220"/>
            <a:ext cx="13898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cs typeface="Arial" pitchFamily="34" charset="-120"/>
              </a:rPr>
              <a:t>MAX/Telegram/WhatsApp</a:t>
            </a:r>
            <a:endParaRPr lang="en-US" sz="850" dirty="0"/>
          </a:p>
        </p:txBody>
      </p:sp>
      <p:sp>
        <p:nvSpPr>
          <p:cNvPr id="16" name="Text 14"/>
          <p:cNvSpPr/>
          <p:nvPr/>
        </p:nvSpPr>
        <p:spPr>
          <a:xfrm>
            <a:off x="-17626" y="5698980"/>
            <a:ext cx="312724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Презентация для клиентов</a:t>
            </a:r>
            <a:endParaRPr lang="en-US" sz="900" dirty="0"/>
          </a:p>
        </p:txBody>
      </p:sp>
      <p:sp>
        <p:nvSpPr>
          <p:cNvPr id="18" name="Shape 16"/>
          <p:cNvSpPr/>
          <p:nvPr/>
        </p:nvSpPr>
        <p:spPr>
          <a:xfrm>
            <a:off x="4983480" y="932688"/>
            <a:ext cx="2926080" cy="5285232"/>
          </a:xfrm>
          <a:prstGeom prst="roundRect">
            <a:avLst>
              <a:gd name="adj" fmla="val 2500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5129784" y="768096"/>
            <a:ext cx="210312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129784" y="786384"/>
            <a:ext cx="2103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 клиенту</a:t>
            </a:r>
            <a:endParaRPr lang="en-US" sz="850" dirty="0"/>
          </a:p>
        </p:txBody>
      </p:sp>
      <p:pic>
        <p:nvPicPr>
          <p:cNvPr id="21" name="Image 0" descr="C:/Users/Darya/Desktop/Наши продукты/Статусы работы/Скриншоты по статусам/8ed2ec08-c66f-4277-b776-5db9e791f5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632" y="1117489"/>
            <a:ext cx="2779776" cy="4934102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22" name="Shape 19"/>
          <p:cNvSpPr/>
          <p:nvPr/>
        </p:nvSpPr>
        <p:spPr>
          <a:xfrm>
            <a:off x="8183880" y="1152144"/>
            <a:ext cx="3401568" cy="1060704"/>
          </a:xfrm>
          <a:prstGeom prst="roundRect">
            <a:avLst>
              <a:gd name="adj" fmla="val 6897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3" name="Text 20"/>
          <p:cNvSpPr/>
          <p:nvPr/>
        </p:nvSpPr>
        <p:spPr>
          <a:xfrm>
            <a:off x="8430768" y="1352576"/>
            <a:ext cx="19202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видит клиент</a:t>
            </a:r>
            <a:endParaRPr lang="en-US" sz="1200" dirty="0"/>
          </a:p>
        </p:txBody>
      </p:sp>
      <p:sp>
        <p:nvSpPr>
          <p:cNvPr id="24" name="Text 21"/>
          <p:cNvSpPr/>
          <p:nvPr/>
        </p:nvSpPr>
        <p:spPr>
          <a:xfrm>
            <a:off x="8430768" y="1663472"/>
            <a:ext cx="281635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Готовое сообщение с </a:t>
            </a:r>
            <a:r>
              <a:rPr lang="en-US" sz="9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адресом</a:t>
            </a: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компании</a:t>
            </a: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суммой оплаты и понятным статусом заказа.</a:t>
            </a:r>
            <a:endParaRPr lang="en-US" sz="950" dirty="0"/>
          </a:p>
        </p:txBody>
      </p:sp>
      <p:sp>
        <p:nvSpPr>
          <p:cNvPr id="25" name="Shape 22"/>
          <p:cNvSpPr/>
          <p:nvPr/>
        </p:nvSpPr>
        <p:spPr>
          <a:xfrm>
            <a:off x="8183880" y="2487168"/>
            <a:ext cx="3401568" cy="1161196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6" name="Text 23"/>
          <p:cNvSpPr/>
          <p:nvPr/>
        </p:nvSpPr>
        <p:spPr>
          <a:xfrm>
            <a:off x="8430768" y="2669312"/>
            <a:ext cx="21031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</a:t>
            </a:r>
            <a:r>
              <a:rPr lang="en-US" sz="1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получает</a:t>
            </a: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компания</a:t>
            </a:r>
            <a:endParaRPr lang="en-US" sz="1200" dirty="0"/>
          </a:p>
        </p:txBody>
      </p:sp>
      <p:sp>
        <p:nvSpPr>
          <p:cNvPr id="27" name="Text 24"/>
          <p:cNvSpPr/>
          <p:nvPr/>
        </p:nvSpPr>
        <p:spPr>
          <a:xfrm>
            <a:off x="8430768" y="2980208"/>
            <a:ext cx="2798064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Единый сценарий уведомлений без ручных звонков и отдельных сообщений по каждому заказу.</a:t>
            </a:r>
            <a:endParaRPr lang="en-US" sz="950" dirty="0"/>
          </a:p>
        </p:txBody>
      </p:sp>
      <p:sp>
        <p:nvSpPr>
          <p:cNvPr id="28" name="Shape 25"/>
          <p:cNvSpPr/>
          <p:nvPr/>
        </p:nvSpPr>
        <p:spPr>
          <a:xfrm>
            <a:off x="8183880" y="3968496"/>
            <a:ext cx="3401568" cy="1572124"/>
          </a:xfrm>
          <a:prstGeom prst="roundRect">
            <a:avLst>
              <a:gd name="adj" fmla="val 4211"/>
            </a:avLst>
          </a:prstGeom>
          <a:solidFill>
            <a:srgbClr val="222222"/>
          </a:solidFill>
          <a:ln w="15240">
            <a:solidFill>
              <a:srgbClr val="222222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9" name="Text 26"/>
          <p:cNvSpPr/>
          <p:nvPr/>
        </p:nvSpPr>
        <p:spPr>
          <a:xfrm>
            <a:off x="8434112" y="4181757"/>
            <a:ext cx="1040646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105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Кратко</a:t>
            </a:r>
            <a:endParaRPr lang="en-US" sz="1050" dirty="0"/>
          </a:p>
        </p:txBody>
      </p:sp>
      <p:sp>
        <p:nvSpPr>
          <p:cNvPr id="30" name="Text 27"/>
          <p:cNvSpPr/>
          <p:nvPr/>
        </p:nvSpPr>
        <p:spPr>
          <a:xfrm>
            <a:off x="8434112" y="4519625"/>
            <a:ext cx="2907792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13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 изменении статуса заказа клиенту автоматически отправляется сообщение</a:t>
            </a:r>
            <a:endParaRPr lang="en-US" sz="1320" dirty="0"/>
          </a:p>
        </p:txBody>
      </p:sp>
      <p:sp>
        <p:nvSpPr>
          <p:cNvPr id="32" name="Text 29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000" dirty="0"/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0" t="6353" r="46587" b="88176"/>
          <a:stretch/>
        </p:blipFill>
        <p:spPr>
          <a:xfrm>
            <a:off x="5323283" y="1321160"/>
            <a:ext cx="1406701" cy="375199"/>
          </a:xfrm>
          <a:prstGeom prst="rect">
            <a:avLst/>
          </a:prstGeom>
        </p:spPr>
      </p:pic>
      <p:sp>
        <p:nvSpPr>
          <p:cNvPr id="34" name="Text 9">
            <a:extLst>
              <a:ext uri="{FF2B5EF4-FFF2-40B4-BE49-F238E27FC236}">
                <a16:creationId xmlns:a16="http://schemas.microsoft.com/office/drawing/2014/main" id="{2A0D859B-B4B0-48EC-99AE-1E466D9DC1FE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9510" y="731520"/>
            <a:ext cx="93268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работает продукт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49510" y="1152512"/>
            <a:ext cx="95097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коде сценарий разбит на поиск нужной настройки, постановку в очередь, фоновую отправку и фиксацию результата.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924097" y="1916152"/>
            <a:ext cx="310896" cy="256032"/>
          </a:xfrm>
          <a:prstGeom prst="roundRect">
            <a:avLst>
              <a:gd name="adj" fmla="val 21429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95481" y="1972417"/>
            <a:ext cx="175504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850" dirty="0"/>
          </a:p>
        </p:txBody>
      </p:sp>
      <p:sp>
        <p:nvSpPr>
          <p:cNvPr id="12" name="Shape 10"/>
          <p:cNvSpPr/>
          <p:nvPr/>
        </p:nvSpPr>
        <p:spPr>
          <a:xfrm>
            <a:off x="1307492" y="1883664"/>
            <a:ext cx="2318890" cy="329184"/>
          </a:xfrm>
          <a:prstGeom prst="chevron">
            <a:avLst/>
          </a:prstGeom>
          <a:solidFill>
            <a:srgbClr val="F7FAFF"/>
          </a:solidFill>
          <a:ln w="12700">
            <a:solidFill>
              <a:srgbClr val="D9E4F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1564263" y="1943192"/>
            <a:ext cx="2062119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CRM у заказа меняется статус.</a:t>
            </a:r>
            <a:endParaRPr lang="en-US" sz="930" dirty="0"/>
          </a:p>
        </p:txBody>
      </p:sp>
      <p:sp>
        <p:nvSpPr>
          <p:cNvPr id="14" name="Shape 12"/>
          <p:cNvSpPr/>
          <p:nvPr/>
        </p:nvSpPr>
        <p:spPr>
          <a:xfrm>
            <a:off x="3803323" y="1914729"/>
            <a:ext cx="310896" cy="256032"/>
          </a:xfrm>
          <a:prstGeom prst="roundRect">
            <a:avLst>
              <a:gd name="adj" fmla="val 21429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87113" y="1985816"/>
            <a:ext cx="139077" cy="11828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850" dirty="0"/>
          </a:p>
        </p:txBody>
      </p:sp>
      <p:sp>
        <p:nvSpPr>
          <p:cNvPr id="16" name="Shape 14"/>
          <p:cNvSpPr/>
          <p:nvPr/>
        </p:nvSpPr>
        <p:spPr>
          <a:xfrm>
            <a:off x="4190994" y="1891385"/>
            <a:ext cx="2722113" cy="329184"/>
          </a:xfrm>
          <a:prstGeom prst="chevron">
            <a:avLst/>
          </a:prstGeom>
          <a:solidFill>
            <a:srgbClr val="F7FAFF"/>
          </a:solidFill>
          <a:ln w="12700">
            <a:solidFill>
              <a:srgbClr val="D9E4F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4456910" y="1936810"/>
            <a:ext cx="2405709" cy="23339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 ищет включенную настройку по филиалу и статусу.</a:t>
            </a:r>
            <a:endParaRPr lang="en-US" sz="930" dirty="0"/>
          </a:p>
        </p:txBody>
      </p:sp>
      <p:sp>
        <p:nvSpPr>
          <p:cNvPr id="18" name="Shape 16"/>
          <p:cNvSpPr/>
          <p:nvPr/>
        </p:nvSpPr>
        <p:spPr>
          <a:xfrm>
            <a:off x="7199078" y="1924219"/>
            <a:ext cx="310896" cy="256032"/>
          </a:xfrm>
          <a:prstGeom prst="roundRect">
            <a:avLst>
              <a:gd name="adj" fmla="val 21429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7276064" y="1956223"/>
            <a:ext cx="153973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850" dirty="0"/>
          </a:p>
        </p:txBody>
      </p:sp>
      <p:sp>
        <p:nvSpPr>
          <p:cNvPr id="20" name="Shape 18"/>
          <p:cNvSpPr/>
          <p:nvPr/>
        </p:nvSpPr>
        <p:spPr>
          <a:xfrm>
            <a:off x="7586398" y="1879974"/>
            <a:ext cx="2263287" cy="329184"/>
          </a:xfrm>
          <a:prstGeom prst="chevron">
            <a:avLst/>
          </a:prstGeom>
          <a:solidFill>
            <a:srgbClr val="F7FAFF"/>
          </a:solidFill>
          <a:ln w="12700">
            <a:solidFill>
              <a:srgbClr val="D9E4FF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831368" y="1939022"/>
            <a:ext cx="230428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 заказа создается запись в очереди уведомлений.</a:t>
            </a:r>
            <a:endParaRPr lang="en-US" sz="930" dirty="0"/>
          </a:p>
        </p:txBody>
      </p:sp>
      <p:sp>
        <p:nvSpPr>
          <p:cNvPr id="22" name="Shape 20"/>
          <p:cNvSpPr/>
          <p:nvPr/>
        </p:nvSpPr>
        <p:spPr>
          <a:xfrm>
            <a:off x="1370958" y="2530381"/>
            <a:ext cx="310896" cy="256032"/>
          </a:xfrm>
          <a:prstGeom prst="roundRect">
            <a:avLst>
              <a:gd name="adj" fmla="val 21429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1425730" y="2590720"/>
            <a:ext cx="18288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850" dirty="0"/>
          </a:p>
        </p:txBody>
      </p:sp>
      <p:sp>
        <p:nvSpPr>
          <p:cNvPr id="24" name="Shape 22"/>
          <p:cNvSpPr/>
          <p:nvPr/>
        </p:nvSpPr>
        <p:spPr>
          <a:xfrm>
            <a:off x="1759725" y="2508996"/>
            <a:ext cx="2220194" cy="329184"/>
          </a:xfrm>
          <a:prstGeom prst="chevron">
            <a:avLst/>
          </a:prstGeom>
          <a:solidFill>
            <a:srgbClr val="F7FAFF"/>
          </a:solidFill>
          <a:ln w="12700">
            <a:solidFill>
              <a:srgbClr val="D9E4FF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2002450" y="2557612"/>
            <a:ext cx="21945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Фоновая обработка проверяет шаблон, телефон и аккаунт.</a:t>
            </a:r>
            <a:endParaRPr lang="en-US" sz="930" dirty="0"/>
          </a:p>
        </p:txBody>
      </p:sp>
      <p:sp>
        <p:nvSpPr>
          <p:cNvPr id="26" name="Shape 24"/>
          <p:cNvSpPr/>
          <p:nvPr/>
        </p:nvSpPr>
        <p:spPr>
          <a:xfrm>
            <a:off x="4210581" y="2542032"/>
            <a:ext cx="310896" cy="256032"/>
          </a:xfrm>
          <a:prstGeom prst="roundRect">
            <a:avLst>
              <a:gd name="adj" fmla="val 21429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4279398" y="2595274"/>
            <a:ext cx="178163" cy="15589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850" dirty="0"/>
          </a:p>
        </p:txBody>
      </p:sp>
      <p:sp>
        <p:nvSpPr>
          <p:cNvPr id="28" name="Shape 26"/>
          <p:cNvSpPr/>
          <p:nvPr/>
        </p:nvSpPr>
        <p:spPr>
          <a:xfrm>
            <a:off x="4592883" y="2505456"/>
            <a:ext cx="3014147" cy="329184"/>
          </a:xfrm>
          <a:prstGeom prst="chevron">
            <a:avLst/>
          </a:prstGeom>
          <a:solidFill>
            <a:srgbClr val="F7FAFF"/>
          </a:solidFill>
          <a:ln w="12700">
            <a:solidFill>
              <a:srgbClr val="D9E4FF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4821760" y="2624328"/>
            <a:ext cx="26517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 отправляется клиенту через </a:t>
            </a:r>
            <a:r>
              <a:rPr lang="en-US" sz="93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аккаунт</a:t>
            </a:r>
            <a:r>
              <a:rPr lang="en-US" sz="9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3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ru-RU" sz="9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930" b="1" dirty="0">
                <a:latin typeface="Arial" pitchFamily="34" charset="0"/>
                <a:cs typeface="Arial" pitchFamily="34" charset="-120"/>
              </a:rPr>
              <a:t>MAX/Telegram/WhatsApp</a:t>
            </a:r>
            <a:endParaRPr lang="en-US" sz="930" dirty="0"/>
          </a:p>
          <a:p>
            <a:pPr marL="0" indent="0">
              <a:buNone/>
            </a:pPr>
            <a:endParaRPr lang="en-US" sz="930" dirty="0"/>
          </a:p>
        </p:txBody>
      </p:sp>
      <p:sp>
        <p:nvSpPr>
          <p:cNvPr id="30" name="Shape 28"/>
          <p:cNvSpPr/>
          <p:nvPr/>
        </p:nvSpPr>
        <p:spPr>
          <a:xfrm>
            <a:off x="7827956" y="2530381"/>
            <a:ext cx="310896" cy="256032"/>
          </a:xfrm>
          <a:prstGeom prst="roundRect">
            <a:avLst>
              <a:gd name="adj" fmla="val 21429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7892056" y="2578110"/>
            <a:ext cx="182880" cy="1831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850" dirty="0"/>
          </a:p>
        </p:txBody>
      </p:sp>
      <p:sp>
        <p:nvSpPr>
          <p:cNvPr id="32" name="Shape 30"/>
          <p:cNvSpPr/>
          <p:nvPr/>
        </p:nvSpPr>
        <p:spPr>
          <a:xfrm>
            <a:off x="8219994" y="2505456"/>
            <a:ext cx="2484951" cy="329184"/>
          </a:xfrm>
          <a:prstGeom prst="chevron">
            <a:avLst/>
          </a:prstGeom>
          <a:solidFill>
            <a:srgbClr val="F7FAFF"/>
          </a:solidFill>
          <a:ln w="12700">
            <a:solidFill>
              <a:srgbClr val="D9E4FF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8460079" y="2569353"/>
            <a:ext cx="209427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930" b="1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Записываются данные сообщений</a:t>
            </a:r>
            <a:endParaRPr lang="en-US" sz="930" dirty="0"/>
          </a:p>
        </p:txBody>
      </p:sp>
      <p:sp>
        <p:nvSpPr>
          <p:cNvPr id="34" name="Shape 32"/>
          <p:cNvSpPr/>
          <p:nvPr/>
        </p:nvSpPr>
        <p:spPr>
          <a:xfrm>
            <a:off x="713232" y="3273552"/>
            <a:ext cx="3419856" cy="1627632"/>
          </a:xfrm>
          <a:prstGeom prst="roundRect">
            <a:avLst>
              <a:gd name="adj" fmla="val 4494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5" name="Text 33"/>
          <p:cNvSpPr/>
          <p:nvPr/>
        </p:nvSpPr>
        <p:spPr>
          <a:xfrm>
            <a:off x="950976" y="3493932"/>
            <a:ext cx="142646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Защита от дублей</a:t>
            </a:r>
            <a:endParaRPr lang="en-US" sz="1200" dirty="0"/>
          </a:p>
        </p:txBody>
      </p:sp>
      <p:sp>
        <p:nvSpPr>
          <p:cNvPr id="36" name="Text 34"/>
          <p:cNvSpPr/>
          <p:nvPr/>
        </p:nvSpPr>
        <p:spPr>
          <a:xfrm>
            <a:off x="950976" y="3897002"/>
            <a:ext cx="27432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Перед постановкой в очередь система проверяет, не было ли уже уведомления по этому же заказу и статусу.</a:t>
            </a:r>
            <a:endParaRPr lang="en-US" sz="950" dirty="0"/>
          </a:p>
        </p:txBody>
      </p:sp>
      <p:sp>
        <p:nvSpPr>
          <p:cNvPr id="37" name="Shape 35"/>
          <p:cNvSpPr/>
          <p:nvPr/>
        </p:nvSpPr>
        <p:spPr>
          <a:xfrm>
            <a:off x="4389120" y="3273552"/>
            <a:ext cx="3419856" cy="1627632"/>
          </a:xfrm>
          <a:prstGeom prst="roundRect">
            <a:avLst>
              <a:gd name="adj" fmla="val 4494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8" name="Text 36"/>
          <p:cNvSpPr/>
          <p:nvPr/>
        </p:nvSpPr>
        <p:spPr>
          <a:xfrm>
            <a:off x="4626864" y="3493932"/>
            <a:ext cx="151790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проверяет фон</a:t>
            </a:r>
            <a:endParaRPr lang="en-US" sz="1200" dirty="0"/>
          </a:p>
        </p:txBody>
      </p:sp>
      <p:sp>
        <p:nvSpPr>
          <p:cNvPr id="39" name="Text 37"/>
          <p:cNvSpPr/>
          <p:nvPr/>
        </p:nvSpPr>
        <p:spPr>
          <a:xfrm>
            <a:off x="4626864" y="3897002"/>
            <a:ext cx="276148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ru-RU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 заказа, шаблон отправки</a:t>
            </a: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включенную</a:t>
            </a: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настройку, </a:t>
            </a:r>
            <a:r>
              <a:rPr lang="en-US" sz="9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телефон</a:t>
            </a: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документ</a:t>
            </a: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аккаунт</a:t>
            </a: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50" dirty="0"/>
          </a:p>
        </p:txBody>
      </p:sp>
      <p:sp>
        <p:nvSpPr>
          <p:cNvPr id="40" name="Shape 38"/>
          <p:cNvSpPr/>
          <p:nvPr/>
        </p:nvSpPr>
        <p:spPr>
          <a:xfrm>
            <a:off x="8065008" y="3273552"/>
            <a:ext cx="3511296" cy="1627632"/>
          </a:xfrm>
          <a:prstGeom prst="roundRect">
            <a:avLst>
              <a:gd name="adj" fmla="val 4494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41" name="Text 39"/>
          <p:cNvSpPr/>
          <p:nvPr/>
        </p:nvSpPr>
        <p:spPr>
          <a:xfrm>
            <a:off x="8302752" y="3493932"/>
            <a:ext cx="1645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получает бизнес</a:t>
            </a:r>
            <a:endParaRPr lang="en-US" sz="1200" dirty="0"/>
          </a:p>
        </p:txBody>
      </p:sp>
      <p:sp>
        <p:nvSpPr>
          <p:cNvPr id="42" name="Text 40"/>
          <p:cNvSpPr/>
          <p:nvPr/>
        </p:nvSpPr>
        <p:spPr>
          <a:xfrm>
            <a:off x="8302752" y="3897002"/>
            <a:ext cx="279806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Прозрачную и повторяемую механику уведомлений, которая работает по </a:t>
            </a:r>
            <a:r>
              <a:rPr lang="en-US" sz="9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событиям</a:t>
            </a: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не зависит от ручного действия сотрудника.</a:t>
            </a:r>
            <a:endParaRPr lang="en-US" sz="950" dirty="0"/>
          </a:p>
        </p:txBody>
      </p:sp>
      <p:sp>
        <p:nvSpPr>
          <p:cNvPr id="43" name="Shape 41"/>
          <p:cNvSpPr/>
          <p:nvPr/>
        </p:nvSpPr>
        <p:spPr>
          <a:xfrm>
            <a:off x="1115568" y="5553453"/>
            <a:ext cx="9948672" cy="650699"/>
          </a:xfrm>
          <a:prstGeom prst="roundRect">
            <a:avLst>
              <a:gd name="adj" fmla="val 11429"/>
            </a:avLst>
          </a:prstGeom>
          <a:solidFill>
            <a:srgbClr val="222222"/>
          </a:solidFill>
          <a:ln w="15240">
            <a:solidFill>
              <a:srgbClr val="222222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44" name="Text 42"/>
          <p:cNvSpPr/>
          <p:nvPr/>
        </p:nvSpPr>
        <p:spPr>
          <a:xfrm>
            <a:off x="1335319" y="5671146"/>
            <a:ext cx="961889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Компания </a:t>
            </a:r>
            <a:r>
              <a:rPr lang="en-US" sz="12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один</a:t>
            </a: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раз задает правила, а дальше продукт сам реагирует на нужные статусы заказа и уведомляет клиента в нужный момент.</a:t>
            </a:r>
            <a:endParaRPr lang="en-US" sz="1200" dirty="0"/>
          </a:p>
        </p:txBody>
      </p:sp>
      <p:sp>
        <p:nvSpPr>
          <p:cNvPr id="49" name="Shape 2">
            <a:extLst>
              <a:ext uri="{FF2B5EF4-FFF2-40B4-BE49-F238E27FC236}">
                <a16:creationId xmlns:a16="http://schemas.microsoft.com/office/drawing/2014/main" id="{07B5EB67-EFF8-47FF-B3E2-73E9C2B55514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50" name="Text 3">
            <a:extLst>
              <a:ext uri="{FF2B5EF4-FFF2-40B4-BE49-F238E27FC236}">
                <a16:creationId xmlns:a16="http://schemas.microsoft.com/office/drawing/2014/main" id="{6580DBCB-3C11-4C25-A28E-B0A3170EB8A1}"/>
              </a:ext>
            </a:extLst>
          </p:cNvPr>
          <p:cNvSpPr/>
          <p:nvPr/>
        </p:nvSpPr>
        <p:spPr>
          <a:xfrm>
            <a:off x="10465905" y="210220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Статусы заказов</a:t>
            </a:r>
            <a:endParaRPr lang="en-US" sz="850" dirty="0"/>
          </a:p>
        </p:txBody>
      </p:sp>
      <p:sp>
        <p:nvSpPr>
          <p:cNvPr id="51" name="Text 9">
            <a:extLst>
              <a:ext uri="{FF2B5EF4-FFF2-40B4-BE49-F238E27FC236}">
                <a16:creationId xmlns:a16="http://schemas.microsoft.com/office/drawing/2014/main" id="{E0DF6A1E-91CA-4105-8904-70494615ED4E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9510" y="731520"/>
            <a:ext cx="93268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выглядит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результат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49510" y="1152512"/>
            <a:ext cx="95097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 формируется из шаблона и данных заказа,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поэтому</a:t>
            </a:r>
            <a:r>
              <a:rPr lang="ru-RU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ваш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клиент видит не абстрактное уведомление, а конкретику по своему визиту.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640080" y="1920240"/>
            <a:ext cx="4005072" cy="1609344"/>
          </a:xfrm>
          <a:prstGeom prst="roundRect">
            <a:avLst>
              <a:gd name="adj" fmla="val 1826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896112" y="2176272"/>
            <a:ext cx="1371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 текста</a:t>
            </a:r>
            <a:endParaRPr lang="en-US" sz="1220" dirty="0"/>
          </a:p>
        </p:txBody>
      </p:sp>
      <p:sp>
        <p:nvSpPr>
          <p:cNvPr id="12" name="Text 10"/>
          <p:cNvSpPr/>
          <p:nvPr/>
        </p:nvSpPr>
        <p:spPr>
          <a:xfrm>
            <a:off x="896113" y="2468696"/>
            <a:ext cx="3273552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111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</a:t>
            </a:r>
            <a:r>
              <a:rPr lang="en-US" sz="111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Ваш</a:t>
            </a:r>
            <a:r>
              <a:rPr lang="en-US" sz="111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автомобиль по заказ-наряду [ЗаказНомер] готов к выдаче по адресу: [АдресФилиала]. Сумма оплаты [</a:t>
            </a:r>
            <a:r>
              <a:rPr lang="en-US" sz="111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СуммаЗаказа</a:t>
            </a:r>
            <a:r>
              <a:rPr lang="en-US" sz="111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].</a:t>
            </a:r>
            <a:r>
              <a:rPr lang="ru-RU" sz="111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»</a:t>
            </a:r>
            <a:endParaRPr lang="en-US" sz="1110" dirty="0"/>
          </a:p>
        </p:txBody>
      </p:sp>
      <p:sp>
        <p:nvSpPr>
          <p:cNvPr id="13" name="Shape 11"/>
          <p:cNvSpPr/>
          <p:nvPr/>
        </p:nvSpPr>
        <p:spPr>
          <a:xfrm>
            <a:off x="640080" y="3895344"/>
            <a:ext cx="4005072" cy="1609344"/>
          </a:xfrm>
          <a:prstGeom prst="roundRect">
            <a:avLst>
              <a:gd name="adj" fmla="val 4545"/>
            </a:avLst>
          </a:prstGeom>
          <a:solidFill>
            <a:srgbClr val="F3F7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896112" y="4114800"/>
            <a:ext cx="2594495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Какие данные можно подставить</a:t>
            </a:r>
            <a:endParaRPr lang="en-US" sz="1080" dirty="0"/>
          </a:p>
        </p:txBody>
      </p:sp>
      <p:sp>
        <p:nvSpPr>
          <p:cNvPr id="15" name="Text 13"/>
          <p:cNvSpPr/>
          <p:nvPr/>
        </p:nvSpPr>
        <p:spPr>
          <a:xfrm>
            <a:off x="896113" y="4407224"/>
            <a:ext cx="2889504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15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имя клиента и номер заказа;</a:t>
            </a:r>
            <a:endParaRPr lang="en-US" sz="915" dirty="0"/>
          </a:p>
          <a:p>
            <a:pPr marL="0" indent="0">
              <a:buNone/>
            </a:pPr>
            <a:r>
              <a:rPr lang="en-US" sz="915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адрес и телефон филиала;</a:t>
            </a:r>
            <a:endParaRPr lang="en-US" sz="915" dirty="0"/>
          </a:p>
          <a:p>
            <a:pPr marL="0" indent="0">
              <a:buNone/>
            </a:pPr>
            <a:r>
              <a:rPr lang="en-US" sz="915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текущий статус заказа;</a:t>
            </a:r>
            <a:endParaRPr lang="en-US" sz="915" dirty="0"/>
          </a:p>
          <a:p>
            <a:pPr marL="0" indent="0">
              <a:buNone/>
            </a:pPr>
            <a:r>
              <a:rPr lang="en-US" sz="915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сумму оплаты и общую сумму заказа;</a:t>
            </a:r>
            <a:endParaRPr lang="en-US" sz="915" dirty="0"/>
          </a:p>
          <a:p>
            <a:pPr marL="0" indent="0">
              <a:buNone/>
            </a:pPr>
            <a:r>
              <a:rPr lang="en-US" sz="915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список работ, товаров и необходимые документы.</a:t>
            </a:r>
            <a:endParaRPr lang="en-US" sz="915" dirty="0"/>
          </a:p>
        </p:txBody>
      </p:sp>
      <p:sp>
        <p:nvSpPr>
          <p:cNvPr id="16" name="Shape 14"/>
          <p:cNvSpPr/>
          <p:nvPr/>
        </p:nvSpPr>
        <p:spPr>
          <a:xfrm>
            <a:off x="4919472" y="1792224"/>
            <a:ext cx="2980944" cy="4654758"/>
          </a:xfrm>
          <a:prstGeom prst="roundRect">
            <a:avLst>
              <a:gd name="adj" fmla="val 2454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pic>
        <p:nvPicPr>
          <p:cNvPr id="19" name="Image 0" descr="C:/Users/Darya/Desktop/Наши продукты/Статусы работы/Скриншоты по статусам/8ed2ec08-c66f-4277-b776-5db9e791f5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2505" y="1948500"/>
            <a:ext cx="2493350" cy="4425696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20" name="Shape 17"/>
          <p:cNvSpPr/>
          <p:nvPr/>
        </p:nvSpPr>
        <p:spPr>
          <a:xfrm>
            <a:off x="8211312" y="1993392"/>
            <a:ext cx="3364992" cy="1060704"/>
          </a:xfrm>
          <a:prstGeom prst="roundRect">
            <a:avLst>
              <a:gd name="adj" fmla="val 6897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1" name="Text 18"/>
          <p:cNvSpPr/>
          <p:nvPr/>
        </p:nvSpPr>
        <p:spPr>
          <a:xfrm>
            <a:off x="8468214" y="2185324"/>
            <a:ext cx="1591056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Почему это важно</a:t>
            </a:r>
            <a:endParaRPr lang="en-US" sz="1200" dirty="0"/>
          </a:p>
        </p:txBody>
      </p:sp>
      <p:sp>
        <p:nvSpPr>
          <p:cNvPr id="22" name="Text 19"/>
          <p:cNvSpPr/>
          <p:nvPr/>
        </p:nvSpPr>
        <p:spPr>
          <a:xfrm>
            <a:off x="8468214" y="2496220"/>
            <a:ext cx="2743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Клиенту не нужно уточнять по телефону, готов ли заказ и сколько оплачивать.</a:t>
            </a:r>
            <a:endParaRPr lang="en-US" sz="950" dirty="0"/>
          </a:p>
        </p:txBody>
      </p:sp>
      <p:sp>
        <p:nvSpPr>
          <p:cNvPr id="23" name="Shape 20"/>
          <p:cNvSpPr/>
          <p:nvPr/>
        </p:nvSpPr>
        <p:spPr>
          <a:xfrm>
            <a:off x="8211312" y="3346704"/>
            <a:ext cx="3364992" cy="1142908"/>
          </a:xfrm>
          <a:prstGeom prst="roundRect">
            <a:avLst>
              <a:gd name="adj" fmla="val 6897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4" name="Text 21"/>
          <p:cNvSpPr/>
          <p:nvPr/>
        </p:nvSpPr>
        <p:spPr>
          <a:xfrm>
            <a:off x="8468214" y="3538636"/>
            <a:ext cx="170078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получает сервис</a:t>
            </a:r>
            <a:endParaRPr lang="en-US" sz="1200" dirty="0"/>
          </a:p>
        </p:txBody>
      </p:sp>
      <p:sp>
        <p:nvSpPr>
          <p:cNvPr id="25" name="Text 22"/>
          <p:cNvSpPr/>
          <p:nvPr/>
        </p:nvSpPr>
        <p:spPr>
          <a:xfrm>
            <a:off x="8468214" y="3849532"/>
            <a:ext cx="277977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Меньше ручных звонков, меньше пропущенных уведомлений и более спокойную выдачу автомобиля.</a:t>
            </a:r>
            <a:endParaRPr lang="en-US" sz="950" dirty="0"/>
          </a:p>
        </p:txBody>
      </p:sp>
      <p:sp>
        <p:nvSpPr>
          <p:cNvPr id="26" name="Shape 23"/>
          <p:cNvSpPr/>
          <p:nvPr/>
        </p:nvSpPr>
        <p:spPr>
          <a:xfrm>
            <a:off x="8211312" y="4773122"/>
            <a:ext cx="3364992" cy="1298448"/>
          </a:xfrm>
          <a:prstGeom prst="roundRect">
            <a:avLst>
              <a:gd name="adj" fmla="val 5634"/>
            </a:avLst>
          </a:prstGeom>
          <a:solidFill>
            <a:srgbClr val="222222"/>
          </a:solidFill>
          <a:ln w="15240">
            <a:solidFill>
              <a:srgbClr val="222222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7" name="Text 24"/>
          <p:cNvSpPr/>
          <p:nvPr/>
        </p:nvSpPr>
        <p:spPr>
          <a:xfrm>
            <a:off x="8467344" y="4967801"/>
            <a:ext cx="65836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Итог</a:t>
            </a:r>
            <a:endParaRPr lang="en-US" sz="1050" dirty="0"/>
          </a:p>
        </p:txBody>
      </p:sp>
      <p:sp>
        <p:nvSpPr>
          <p:cNvPr id="28" name="Text 25"/>
          <p:cNvSpPr/>
          <p:nvPr/>
        </p:nvSpPr>
        <p:spPr>
          <a:xfrm>
            <a:off x="8467344" y="5290127"/>
            <a:ext cx="2834640" cy="4884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 выглядит как персональная коммуникация, а не как массовая рассылка.</a:t>
            </a:r>
            <a:endParaRPr lang="en-US" sz="1120" dirty="0"/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0" t="6353" r="46587" b="88176"/>
          <a:stretch/>
        </p:blipFill>
        <p:spPr>
          <a:xfrm>
            <a:off x="5500264" y="2066544"/>
            <a:ext cx="1212065" cy="323285"/>
          </a:xfrm>
          <a:prstGeom prst="rect">
            <a:avLst/>
          </a:prstGeom>
        </p:spPr>
      </p:pic>
      <p:sp>
        <p:nvSpPr>
          <p:cNvPr id="17" name="Shape 15"/>
          <p:cNvSpPr/>
          <p:nvPr/>
        </p:nvSpPr>
        <p:spPr>
          <a:xfrm>
            <a:off x="5065776" y="1627632"/>
            <a:ext cx="210312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36889" y="1645920"/>
            <a:ext cx="15945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b="1" dirty="0">
                <a:latin typeface="Arial" pitchFamily="34" charset="0"/>
                <a:cs typeface="Arial" pitchFamily="34" charset="-120"/>
              </a:rPr>
              <a:t>MAX/Telegram/WhatsApp</a:t>
            </a:r>
            <a:endParaRPr lang="en-US" sz="900" dirty="0"/>
          </a:p>
        </p:txBody>
      </p:sp>
      <p:sp>
        <p:nvSpPr>
          <p:cNvPr id="31" name="Shape 2">
            <a:extLst>
              <a:ext uri="{FF2B5EF4-FFF2-40B4-BE49-F238E27FC236}">
                <a16:creationId xmlns:a16="http://schemas.microsoft.com/office/drawing/2014/main" id="{8FFCDB19-2838-48A4-A06E-BC0FD45A1CB2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2" name="Text 3">
            <a:extLst>
              <a:ext uri="{FF2B5EF4-FFF2-40B4-BE49-F238E27FC236}">
                <a16:creationId xmlns:a16="http://schemas.microsoft.com/office/drawing/2014/main" id="{5922373B-10AC-4C1C-8620-959076989FFE}"/>
              </a:ext>
            </a:extLst>
          </p:cNvPr>
          <p:cNvSpPr/>
          <p:nvPr/>
        </p:nvSpPr>
        <p:spPr>
          <a:xfrm>
            <a:off x="10465905" y="210220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Статусы заказов</a:t>
            </a:r>
            <a:endParaRPr lang="en-US" sz="850" dirty="0"/>
          </a:p>
        </p:txBody>
      </p:sp>
      <p:sp>
        <p:nvSpPr>
          <p:cNvPr id="33" name="Text 9">
            <a:extLst>
              <a:ext uri="{FF2B5EF4-FFF2-40B4-BE49-F238E27FC236}">
                <a16:creationId xmlns:a16="http://schemas.microsoft.com/office/drawing/2014/main" id="{AD851923-331A-4283-B712-DD5A22648DCA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9510" y="722468"/>
            <a:ext cx="93268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Карточка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настройки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статуса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49510" y="1143460"/>
            <a:ext cx="95097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одной карточке задаются название сценария, используемый CRM-статус и шаблон сообщения с переменными.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640080" y="1901952"/>
            <a:ext cx="3822192" cy="1903430"/>
          </a:xfrm>
          <a:prstGeom prst="roundRect">
            <a:avLst>
              <a:gd name="adj" fmla="val 1914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896112" y="2176272"/>
            <a:ext cx="206654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задается в настройке</a:t>
            </a:r>
            <a:endParaRPr lang="en-US" sz="1220" dirty="0"/>
          </a:p>
        </p:txBody>
      </p:sp>
      <p:sp>
        <p:nvSpPr>
          <p:cNvPr id="12" name="Text 10"/>
          <p:cNvSpPr/>
          <p:nvPr/>
        </p:nvSpPr>
        <p:spPr>
          <a:xfrm>
            <a:off x="896112" y="2368851"/>
            <a:ext cx="31089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понятное название сценария для филиала;</a:t>
            </a:r>
            <a:endParaRPr lang="en-US" sz="960" dirty="0"/>
          </a:p>
          <a:p>
            <a:pPr marL="0" indent="0">
              <a:buNone/>
            </a:pP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флажок использования;</a:t>
            </a:r>
            <a:endParaRPr lang="en-US" sz="960" dirty="0"/>
          </a:p>
          <a:p>
            <a:pPr marL="0" indent="0">
              <a:buNone/>
            </a:pP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CRM-статус, на котором должно уходить уведомление;</a:t>
            </a:r>
            <a:endParaRPr lang="en-US" sz="960" dirty="0"/>
          </a:p>
          <a:p>
            <a:pPr marL="0" indent="0">
              <a:buNone/>
            </a:pP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текст сообщения, который увидит клиент;</a:t>
            </a:r>
            <a:endParaRPr lang="en-US" sz="960" dirty="0"/>
          </a:p>
          <a:p>
            <a:pPr marL="0" indent="0">
              <a:buNone/>
            </a:pP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переменные заказа и филиала для автоподстановки.</a:t>
            </a:r>
            <a:endParaRPr lang="en-US" sz="960" dirty="0"/>
          </a:p>
        </p:txBody>
      </p:sp>
      <p:sp>
        <p:nvSpPr>
          <p:cNvPr id="13" name="Shape 11"/>
          <p:cNvSpPr/>
          <p:nvPr/>
        </p:nvSpPr>
        <p:spPr>
          <a:xfrm>
            <a:off x="633984" y="4096512"/>
            <a:ext cx="3828288" cy="1444752"/>
          </a:xfrm>
          <a:prstGeom prst="roundRect">
            <a:avLst>
              <a:gd name="adj" fmla="val 5063"/>
            </a:avLst>
          </a:prstGeom>
          <a:solidFill>
            <a:srgbClr val="F3F7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896112" y="4315968"/>
            <a:ext cx="183785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Примеры переменных</a:t>
            </a:r>
            <a:endParaRPr lang="en-US" sz="1080" dirty="0"/>
          </a:p>
        </p:txBody>
      </p:sp>
      <p:sp>
        <p:nvSpPr>
          <p:cNvPr id="15" name="Text 13"/>
          <p:cNvSpPr/>
          <p:nvPr/>
        </p:nvSpPr>
        <p:spPr>
          <a:xfrm>
            <a:off x="896112" y="4645704"/>
            <a:ext cx="276148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1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[ИмяКлиента], [ЗаказНомер], [СтатусЗаказа], [АдресФилиала], [СуммаЗаказа], [НеобходимыеДокументы]</a:t>
            </a:r>
            <a:endParaRPr lang="en-US" sz="910" dirty="0"/>
          </a:p>
        </p:txBody>
      </p:sp>
      <p:sp>
        <p:nvSpPr>
          <p:cNvPr id="16" name="Shape 14"/>
          <p:cNvSpPr/>
          <p:nvPr/>
        </p:nvSpPr>
        <p:spPr>
          <a:xfrm>
            <a:off x="4718304" y="1847088"/>
            <a:ext cx="6839712" cy="4498848"/>
          </a:xfrm>
          <a:prstGeom prst="roundRect">
            <a:avLst>
              <a:gd name="adj" fmla="val 1626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4864608" y="1682496"/>
            <a:ext cx="210312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864608" y="1700784"/>
            <a:ext cx="2103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Карточка</a:t>
            </a: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настройки</a:t>
            </a:r>
            <a:endParaRPr lang="en-US" sz="850" dirty="0"/>
          </a:p>
        </p:txBody>
      </p:sp>
      <p:pic>
        <p:nvPicPr>
          <p:cNvPr id="19" name="Image 0" descr="C:/Users/Darya/Desktop/Наши продукты/Статусы работы/Скриншоты по статусам/Снимок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1866" y="1975104"/>
            <a:ext cx="4310408" cy="4334624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21" name="Shape 2">
            <a:extLst>
              <a:ext uri="{FF2B5EF4-FFF2-40B4-BE49-F238E27FC236}">
                <a16:creationId xmlns:a16="http://schemas.microsoft.com/office/drawing/2014/main" id="{4B48499A-2784-45F6-BFE0-4F151C5959DE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2" name="Text 3">
            <a:extLst>
              <a:ext uri="{FF2B5EF4-FFF2-40B4-BE49-F238E27FC236}">
                <a16:creationId xmlns:a16="http://schemas.microsoft.com/office/drawing/2014/main" id="{44F65AA8-28F1-4CE6-9BFF-96CB2A5828E6}"/>
              </a:ext>
            </a:extLst>
          </p:cNvPr>
          <p:cNvSpPr/>
          <p:nvPr/>
        </p:nvSpPr>
        <p:spPr>
          <a:xfrm>
            <a:off x="10465905" y="210220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Статусы заказов</a:t>
            </a:r>
            <a:endParaRPr lang="en-US" sz="850" dirty="0"/>
          </a:p>
        </p:txBody>
      </p:sp>
      <p:sp>
        <p:nvSpPr>
          <p:cNvPr id="23" name="Text 9">
            <a:extLst>
              <a:ext uri="{FF2B5EF4-FFF2-40B4-BE49-F238E27FC236}">
                <a16:creationId xmlns:a16="http://schemas.microsoft.com/office/drawing/2014/main" id="{54BF08A8-3FB3-4456-A163-F6E3A5240F5F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8640" y="721786"/>
            <a:ext cx="93268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подключить модуль к филиалу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48640" y="1142778"/>
            <a:ext cx="95097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Настройка начинает работать только после привязки к карточке филиала в разделе «Оповещения по статусам заказов».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621792" y="1920240"/>
            <a:ext cx="7004304" cy="4332778"/>
          </a:xfrm>
          <a:prstGeom prst="roundRect">
            <a:avLst>
              <a:gd name="adj" fmla="val 1794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768096" y="1755648"/>
            <a:ext cx="210312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68096" y="1773936"/>
            <a:ext cx="2103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Карточка филиала</a:t>
            </a:r>
            <a:endParaRPr lang="en-US" sz="850" dirty="0"/>
          </a:p>
        </p:txBody>
      </p:sp>
      <p:pic>
        <p:nvPicPr>
          <p:cNvPr id="13" name="Image 0" descr="C:/Users/Darya/Desktop/Наши продукты/Статусы работы/Скриншоты по статусам/Снимок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566" y="2168882"/>
            <a:ext cx="6700755" cy="3931920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14" name="Shape 11"/>
          <p:cNvSpPr/>
          <p:nvPr/>
        </p:nvSpPr>
        <p:spPr>
          <a:xfrm>
            <a:off x="7936992" y="1938528"/>
            <a:ext cx="3639312" cy="1199044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Text 12"/>
          <p:cNvSpPr/>
          <p:nvPr/>
        </p:nvSpPr>
        <p:spPr>
          <a:xfrm>
            <a:off x="8174736" y="2195020"/>
            <a:ext cx="190195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делает пользователь</a:t>
            </a:r>
            <a:endParaRPr lang="en-US" sz="1220" dirty="0"/>
          </a:p>
        </p:txBody>
      </p:sp>
      <p:sp>
        <p:nvSpPr>
          <p:cNvPr id="16" name="Text 13"/>
          <p:cNvSpPr/>
          <p:nvPr/>
        </p:nvSpPr>
        <p:spPr>
          <a:xfrm>
            <a:off x="8193024" y="2569924"/>
            <a:ext cx="287121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Добавляет в табличную часть одну или несколько настроек статусов для конкретного филиала.</a:t>
            </a:r>
            <a:endParaRPr lang="en-US" sz="950" dirty="0"/>
          </a:p>
        </p:txBody>
      </p:sp>
      <p:sp>
        <p:nvSpPr>
          <p:cNvPr id="17" name="Shape 14"/>
          <p:cNvSpPr/>
          <p:nvPr/>
        </p:nvSpPr>
        <p:spPr>
          <a:xfrm>
            <a:off x="7936992" y="3402748"/>
            <a:ext cx="3639312" cy="1124712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8" name="Text 15"/>
          <p:cNvSpPr/>
          <p:nvPr/>
        </p:nvSpPr>
        <p:spPr>
          <a:xfrm>
            <a:off x="8174736" y="3549052"/>
            <a:ext cx="192938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Варианты статусов</a:t>
            </a:r>
            <a:endParaRPr lang="en-US" sz="1220" dirty="0"/>
          </a:p>
        </p:txBody>
      </p:sp>
      <p:sp>
        <p:nvSpPr>
          <p:cNvPr id="19" name="Text 16"/>
          <p:cNvSpPr/>
          <p:nvPr/>
        </p:nvSpPr>
        <p:spPr>
          <a:xfrm>
            <a:off x="8174736" y="3861128"/>
            <a:ext cx="283464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 каждого филиала может быть свой набор статусов: например, «Готов к выдаче», «В работе» и «Выполнен».</a:t>
            </a:r>
            <a:endParaRPr lang="en-US" sz="950" dirty="0"/>
          </a:p>
        </p:txBody>
      </p:sp>
      <p:sp>
        <p:nvSpPr>
          <p:cNvPr id="20" name="Shape 17"/>
          <p:cNvSpPr/>
          <p:nvPr/>
        </p:nvSpPr>
        <p:spPr>
          <a:xfrm>
            <a:off x="7936992" y="4791456"/>
            <a:ext cx="3639312" cy="1188720"/>
          </a:xfrm>
          <a:prstGeom prst="roundRect">
            <a:avLst>
              <a:gd name="adj" fmla="val 6154"/>
            </a:avLst>
          </a:prstGeom>
          <a:solidFill>
            <a:srgbClr val="222222"/>
          </a:solidFill>
          <a:ln w="15240">
            <a:solidFill>
              <a:srgbClr val="222222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2" name="Text 19"/>
          <p:cNvSpPr/>
          <p:nvPr/>
        </p:nvSpPr>
        <p:spPr>
          <a:xfrm>
            <a:off x="8174736" y="5285232"/>
            <a:ext cx="287121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 получает собственную ленту уведомлений по тем статусам, которые действительно нужны в его процессе.</a:t>
            </a:r>
            <a:endParaRPr lang="en-US" sz="1120" dirty="0"/>
          </a:p>
        </p:txBody>
      </p:sp>
      <p:sp>
        <p:nvSpPr>
          <p:cNvPr id="24" name="Shape 2">
            <a:extLst>
              <a:ext uri="{FF2B5EF4-FFF2-40B4-BE49-F238E27FC236}">
                <a16:creationId xmlns:a16="http://schemas.microsoft.com/office/drawing/2014/main" id="{A44B12AE-21F1-4B76-AB20-2039962C6FCF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5" name="Text 3">
            <a:extLst>
              <a:ext uri="{FF2B5EF4-FFF2-40B4-BE49-F238E27FC236}">
                <a16:creationId xmlns:a16="http://schemas.microsoft.com/office/drawing/2014/main" id="{C0E56FA4-5218-4CCC-93A5-0FCCB310261A}"/>
              </a:ext>
            </a:extLst>
          </p:cNvPr>
          <p:cNvSpPr/>
          <p:nvPr/>
        </p:nvSpPr>
        <p:spPr>
          <a:xfrm>
            <a:off x="10465905" y="210220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Статусы заказов</a:t>
            </a:r>
            <a:endParaRPr lang="en-US" sz="850" dirty="0"/>
          </a:p>
        </p:txBody>
      </p:sp>
      <p:sp>
        <p:nvSpPr>
          <p:cNvPr id="26" name="Text 9">
            <a:extLst>
              <a:ext uri="{FF2B5EF4-FFF2-40B4-BE49-F238E27FC236}">
                <a16:creationId xmlns:a16="http://schemas.microsoft.com/office/drawing/2014/main" id="{085018D0-559F-4F50-8DFC-6CF668D86547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27" name="Text 24">
            <a:extLst>
              <a:ext uri="{FF2B5EF4-FFF2-40B4-BE49-F238E27FC236}">
                <a16:creationId xmlns:a16="http://schemas.microsoft.com/office/drawing/2014/main" id="{1FF39F53-7AB7-4F3F-BEA0-CFEAF4DF1F3A}"/>
              </a:ext>
            </a:extLst>
          </p:cNvPr>
          <p:cNvSpPr/>
          <p:nvPr/>
        </p:nvSpPr>
        <p:spPr>
          <a:xfrm>
            <a:off x="8174736" y="4965284"/>
            <a:ext cx="65836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Итог</a:t>
            </a:r>
            <a:endParaRPr lang="en-US" sz="10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8640" y="713232"/>
            <a:ext cx="93268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Очередь и контроль отправки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48640" y="1134224"/>
            <a:ext cx="95097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После постановки в очередь продукт сохраняет историю уведомления: что отправляли, когда, через какой аккаунт и с каким результатом.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621792" y="1847088"/>
            <a:ext cx="6729984" cy="4498848"/>
          </a:xfrm>
          <a:prstGeom prst="roundRect">
            <a:avLst>
              <a:gd name="adj" fmla="val 1626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pic>
        <p:nvPicPr>
          <p:cNvPr id="13" name="Image 0" descr="C:/Users/Darya/Desktop/Наши продукты/Статусы работы/Скриншоты по статусам/Снимок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823" y="1979202"/>
            <a:ext cx="6132661" cy="4284345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14" name="Shape 11"/>
          <p:cNvSpPr/>
          <p:nvPr/>
        </p:nvSpPr>
        <p:spPr>
          <a:xfrm>
            <a:off x="7626096" y="1938528"/>
            <a:ext cx="3931920" cy="1024128"/>
          </a:xfrm>
          <a:prstGeom prst="roundRect">
            <a:avLst>
              <a:gd name="adj" fmla="val 7143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Text 12"/>
          <p:cNvSpPr/>
          <p:nvPr/>
        </p:nvSpPr>
        <p:spPr>
          <a:xfrm>
            <a:off x="7882128" y="2111435"/>
            <a:ext cx="17373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Какие поля важны</a:t>
            </a:r>
            <a:endParaRPr lang="en-US" sz="1200" dirty="0"/>
          </a:p>
        </p:txBody>
      </p:sp>
      <p:sp>
        <p:nvSpPr>
          <p:cNvPr id="16" name="Text 13"/>
          <p:cNvSpPr/>
          <p:nvPr/>
        </p:nvSpPr>
        <p:spPr>
          <a:xfrm>
            <a:off x="7882128" y="2422331"/>
            <a:ext cx="30906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Дата постановки в очередь, флаг «Отправлено», дата отправки, idMessage и аккаунт.</a:t>
            </a:r>
            <a:endParaRPr lang="en-US" sz="950" dirty="0"/>
          </a:p>
        </p:txBody>
      </p:sp>
      <p:sp>
        <p:nvSpPr>
          <p:cNvPr id="17" name="Shape 14"/>
          <p:cNvSpPr/>
          <p:nvPr/>
        </p:nvSpPr>
        <p:spPr>
          <a:xfrm>
            <a:off x="7626096" y="3218688"/>
            <a:ext cx="3931920" cy="1225296"/>
          </a:xfrm>
          <a:prstGeom prst="roundRect">
            <a:avLst>
              <a:gd name="adj" fmla="val 5634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8" name="Text 15"/>
          <p:cNvSpPr/>
          <p:nvPr/>
        </p:nvSpPr>
        <p:spPr>
          <a:xfrm>
            <a:off x="7882128" y="3408774"/>
            <a:ext cx="184708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происходит в фоне</a:t>
            </a:r>
            <a:endParaRPr lang="en-US" sz="1200" dirty="0"/>
          </a:p>
        </p:txBody>
      </p:sp>
      <p:sp>
        <p:nvSpPr>
          <p:cNvPr id="19" name="Text 16"/>
          <p:cNvSpPr/>
          <p:nvPr/>
        </p:nvSpPr>
        <p:spPr>
          <a:xfrm>
            <a:off x="7882128" y="3719670"/>
            <a:ext cx="3145536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Фоновая обработка берет только неотправленные записи, проверяет шаблон, телефон и аккаунт, затем отправляет текст клиенту.</a:t>
            </a:r>
            <a:endParaRPr lang="en-US" sz="950" dirty="0"/>
          </a:p>
        </p:txBody>
      </p:sp>
      <p:sp>
        <p:nvSpPr>
          <p:cNvPr id="20" name="Shape 17"/>
          <p:cNvSpPr/>
          <p:nvPr/>
        </p:nvSpPr>
        <p:spPr>
          <a:xfrm>
            <a:off x="7626096" y="4700016"/>
            <a:ext cx="3931920" cy="1109657"/>
          </a:xfrm>
          <a:prstGeom prst="roundRect">
            <a:avLst>
              <a:gd name="adj" fmla="val 5634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1" name="Text 18"/>
          <p:cNvSpPr/>
          <p:nvPr/>
        </p:nvSpPr>
        <p:spPr>
          <a:xfrm>
            <a:off x="7882128" y="4892040"/>
            <a:ext cx="1645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Почему это удобно</a:t>
            </a:r>
            <a:endParaRPr lang="en-US" sz="1200" dirty="0"/>
          </a:p>
        </p:txBody>
      </p:sp>
      <p:sp>
        <p:nvSpPr>
          <p:cNvPr id="22" name="Text 19"/>
          <p:cNvSpPr/>
          <p:nvPr/>
        </p:nvSpPr>
        <p:spPr>
          <a:xfrm>
            <a:off x="7882128" y="5202936"/>
            <a:ext cx="3054096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Менеджер</a:t>
            </a: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может видеть</a:t>
            </a: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было ли уведомление отправлено и через какой аккаунт оно ушло клиенту.</a:t>
            </a:r>
            <a:endParaRPr lang="en-US" sz="950" dirty="0"/>
          </a:p>
        </p:txBody>
      </p:sp>
      <p:sp>
        <p:nvSpPr>
          <p:cNvPr id="11" name="Shape 9"/>
          <p:cNvSpPr/>
          <p:nvPr/>
        </p:nvSpPr>
        <p:spPr>
          <a:xfrm>
            <a:off x="719721" y="1659783"/>
            <a:ext cx="210312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131791" y="1645920"/>
            <a:ext cx="12789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Регистр</a:t>
            </a: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отправки</a:t>
            </a:r>
            <a:endParaRPr lang="en-US" sz="850" dirty="0"/>
          </a:p>
        </p:txBody>
      </p:sp>
      <p:sp>
        <p:nvSpPr>
          <p:cNvPr id="24" name="Shape 2">
            <a:extLst>
              <a:ext uri="{FF2B5EF4-FFF2-40B4-BE49-F238E27FC236}">
                <a16:creationId xmlns:a16="http://schemas.microsoft.com/office/drawing/2014/main" id="{EF760DD4-4C7F-4D4F-865E-FB72728DF6AF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5" name="Text 3">
            <a:extLst>
              <a:ext uri="{FF2B5EF4-FFF2-40B4-BE49-F238E27FC236}">
                <a16:creationId xmlns:a16="http://schemas.microsoft.com/office/drawing/2014/main" id="{78B919CE-C8FE-4ED8-8E00-01DB9CC77ED3}"/>
              </a:ext>
            </a:extLst>
          </p:cNvPr>
          <p:cNvSpPr/>
          <p:nvPr/>
        </p:nvSpPr>
        <p:spPr>
          <a:xfrm>
            <a:off x="10465905" y="210220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Статусы заказов</a:t>
            </a:r>
            <a:endParaRPr lang="en-US" sz="850" dirty="0"/>
          </a:p>
        </p:txBody>
      </p:sp>
      <p:sp>
        <p:nvSpPr>
          <p:cNvPr id="26" name="Text 9">
            <a:extLst>
              <a:ext uri="{FF2B5EF4-FFF2-40B4-BE49-F238E27FC236}">
                <a16:creationId xmlns:a16="http://schemas.microsoft.com/office/drawing/2014/main" id="{A6CECC3B-B55C-4CBE-AC42-17CE55AB1355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9510" y="713418"/>
            <a:ext cx="93268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Какие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статусы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можно собрать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49510" y="1134410"/>
            <a:ext cx="95097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Модуль не ограничен одним сообщением “Выполнен”. Для каждого филиала можно подготовить свой набор статусов и собственные тексты.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621792" y="1920240"/>
            <a:ext cx="2651760" cy="1591056"/>
          </a:xfrm>
          <a:prstGeom prst="roundRect">
            <a:avLst>
              <a:gd name="adj" fmla="val 4598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786384" y="2084832"/>
            <a:ext cx="438912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95620" y="2093884"/>
            <a:ext cx="43891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1335024" y="2066636"/>
            <a:ext cx="232257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Принят в работу</a:t>
            </a:r>
            <a:endParaRPr lang="en-US" sz="1220" dirty="0"/>
          </a:p>
        </p:txBody>
      </p:sp>
      <p:sp>
        <p:nvSpPr>
          <p:cNvPr id="14" name="Text 12"/>
          <p:cNvSpPr/>
          <p:nvPr/>
        </p:nvSpPr>
        <p:spPr>
          <a:xfrm>
            <a:off x="786384" y="2576576"/>
            <a:ext cx="2322576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 подтверждает, что заказ зафиксирован и филиал начал работу по автомобилю.</a:t>
            </a:r>
            <a:endParaRPr lang="en-US" sz="940" dirty="0"/>
          </a:p>
        </p:txBody>
      </p:sp>
      <p:sp>
        <p:nvSpPr>
          <p:cNvPr id="15" name="Shape 13"/>
          <p:cNvSpPr/>
          <p:nvPr/>
        </p:nvSpPr>
        <p:spPr>
          <a:xfrm>
            <a:off x="3493008" y="1920240"/>
            <a:ext cx="2651760" cy="1591056"/>
          </a:xfrm>
          <a:prstGeom prst="roundRect">
            <a:avLst>
              <a:gd name="adj" fmla="val 4598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6" name="Shape 14"/>
          <p:cNvSpPr/>
          <p:nvPr/>
        </p:nvSpPr>
        <p:spPr>
          <a:xfrm>
            <a:off x="3657600" y="2084832"/>
            <a:ext cx="438912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3666836" y="2093884"/>
            <a:ext cx="43891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4206240" y="2066636"/>
            <a:ext cx="232257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работе</a:t>
            </a:r>
            <a:endParaRPr lang="en-US" sz="1220" dirty="0"/>
          </a:p>
        </p:txBody>
      </p:sp>
      <p:sp>
        <p:nvSpPr>
          <p:cNvPr id="19" name="Text 17"/>
          <p:cNvSpPr/>
          <p:nvPr/>
        </p:nvSpPr>
        <p:spPr>
          <a:xfrm>
            <a:off x="3657600" y="2576576"/>
            <a:ext cx="2322576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 уведомить клиента, что автомобиль находится в ремонте, а процесс идет по плану.</a:t>
            </a:r>
            <a:endParaRPr lang="en-US" sz="940" dirty="0"/>
          </a:p>
        </p:txBody>
      </p:sp>
      <p:sp>
        <p:nvSpPr>
          <p:cNvPr id="20" name="Shape 18"/>
          <p:cNvSpPr/>
          <p:nvPr/>
        </p:nvSpPr>
        <p:spPr>
          <a:xfrm>
            <a:off x="6364224" y="1920240"/>
            <a:ext cx="2651760" cy="1591056"/>
          </a:xfrm>
          <a:prstGeom prst="roundRect">
            <a:avLst>
              <a:gd name="adj" fmla="val 4598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6528816" y="2084832"/>
            <a:ext cx="438912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538052" y="2093884"/>
            <a:ext cx="43891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900" dirty="0"/>
          </a:p>
        </p:txBody>
      </p:sp>
      <p:sp>
        <p:nvSpPr>
          <p:cNvPr id="23" name="Text 21"/>
          <p:cNvSpPr/>
          <p:nvPr/>
        </p:nvSpPr>
        <p:spPr>
          <a:xfrm>
            <a:off x="7077456" y="2066636"/>
            <a:ext cx="232257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Готов к выдаче</a:t>
            </a:r>
            <a:endParaRPr lang="en-US" sz="1220" dirty="0"/>
          </a:p>
        </p:txBody>
      </p:sp>
      <p:sp>
        <p:nvSpPr>
          <p:cNvPr id="24" name="Text 22"/>
          <p:cNvSpPr/>
          <p:nvPr/>
        </p:nvSpPr>
        <p:spPr>
          <a:xfrm>
            <a:off x="6528816" y="2576576"/>
            <a:ext cx="2322576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Самый частый сценарий: клиент получает адрес филиала и сумму оплаты перед выдачей автомобиля.</a:t>
            </a:r>
            <a:endParaRPr lang="en-US" sz="940" dirty="0"/>
          </a:p>
        </p:txBody>
      </p:sp>
      <p:sp>
        <p:nvSpPr>
          <p:cNvPr id="25" name="Shape 23"/>
          <p:cNvSpPr/>
          <p:nvPr/>
        </p:nvSpPr>
        <p:spPr>
          <a:xfrm>
            <a:off x="9235440" y="1920240"/>
            <a:ext cx="2340864" cy="1591056"/>
          </a:xfrm>
          <a:prstGeom prst="roundRect">
            <a:avLst>
              <a:gd name="adj" fmla="val 4598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9400032" y="2084832"/>
            <a:ext cx="438912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9409268" y="2093884"/>
            <a:ext cx="43891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900" dirty="0"/>
          </a:p>
        </p:txBody>
      </p:sp>
      <p:sp>
        <p:nvSpPr>
          <p:cNvPr id="28" name="Text 26"/>
          <p:cNvSpPr/>
          <p:nvPr/>
        </p:nvSpPr>
        <p:spPr>
          <a:xfrm>
            <a:off x="9948672" y="2066636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Выполнен</a:t>
            </a:r>
            <a:endParaRPr lang="en-US" sz="1220" dirty="0"/>
          </a:p>
        </p:txBody>
      </p:sp>
      <p:sp>
        <p:nvSpPr>
          <p:cNvPr id="29" name="Text 27"/>
          <p:cNvSpPr/>
          <p:nvPr/>
        </p:nvSpPr>
        <p:spPr>
          <a:xfrm>
            <a:off x="9400032" y="2576576"/>
            <a:ext cx="20116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 может отправить итоговое уведомление после закрытия заказа и завершения всех работ.</a:t>
            </a:r>
            <a:endParaRPr lang="en-US" sz="940" dirty="0"/>
          </a:p>
        </p:txBody>
      </p:sp>
      <p:sp>
        <p:nvSpPr>
          <p:cNvPr id="33" name="Shape 31"/>
          <p:cNvSpPr/>
          <p:nvPr/>
        </p:nvSpPr>
        <p:spPr>
          <a:xfrm>
            <a:off x="621792" y="4023360"/>
            <a:ext cx="5303520" cy="14538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4" name="Text 32"/>
          <p:cNvSpPr/>
          <p:nvPr/>
        </p:nvSpPr>
        <p:spPr>
          <a:xfrm>
            <a:off x="877824" y="4279024"/>
            <a:ext cx="261518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это выглядит для бизнеса</a:t>
            </a:r>
            <a:endParaRPr lang="en-US" sz="1220" dirty="0"/>
          </a:p>
        </p:txBody>
      </p:sp>
      <p:sp>
        <p:nvSpPr>
          <p:cNvPr id="35" name="Text 33"/>
          <p:cNvSpPr/>
          <p:nvPr/>
        </p:nvSpPr>
        <p:spPr>
          <a:xfrm>
            <a:off x="877824" y="4497369"/>
            <a:ext cx="446227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можно выстроить спокойную коммуникацию на всем пути заказа;</a:t>
            </a:r>
            <a:endParaRPr lang="en-US" sz="960" dirty="0"/>
          </a:p>
          <a:p>
            <a:pPr marL="0" indent="0">
              <a:buNone/>
            </a:pP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у каждого филиала остается свой стиль и своя детализация;</a:t>
            </a:r>
            <a:endParaRPr lang="en-US" sz="960" dirty="0"/>
          </a:p>
          <a:p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</a:t>
            </a:r>
            <a:r>
              <a:rPr lang="en-US" sz="96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один</a:t>
            </a: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6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тот</a:t>
            </a: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6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же</a:t>
            </a: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6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</a:t>
            </a: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6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6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оформить</a:t>
            </a: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6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своим</a:t>
            </a: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6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текстом</a:t>
            </a: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6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6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каждого</a:t>
            </a: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6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96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;</a:t>
            </a:r>
            <a:endParaRPr lang="en-US" sz="960" dirty="0"/>
          </a:p>
        </p:txBody>
      </p:sp>
      <p:sp>
        <p:nvSpPr>
          <p:cNvPr id="37" name="Shape 2">
            <a:extLst>
              <a:ext uri="{FF2B5EF4-FFF2-40B4-BE49-F238E27FC236}">
                <a16:creationId xmlns:a16="http://schemas.microsoft.com/office/drawing/2014/main" id="{51DE9B85-B84B-4C56-A5A0-404CDCABA0DA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8" name="Text 3">
            <a:extLst>
              <a:ext uri="{FF2B5EF4-FFF2-40B4-BE49-F238E27FC236}">
                <a16:creationId xmlns:a16="http://schemas.microsoft.com/office/drawing/2014/main" id="{0D8749CA-F611-4E48-BDAE-1AD0A1B58A2E}"/>
              </a:ext>
            </a:extLst>
          </p:cNvPr>
          <p:cNvSpPr/>
          <p:nvPr/>
        </p:nvSpPr>
        <p:spPr>
          <a:xfrm>
            <a:off x="10465905" y="210220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Статусы заказов</a:t>
            </a:r>
            <a:endParaRPr lang="en-US" sz="850" dirty="0"/>
          </a:p>
        </p:txBody>
      </p:sp>
      <p:sp>
        <p:nvSpPr>
          <p:cNvPr id="39" name="Text 9">
            <a:extLst>
              <a:ext uri="{FF2B5EF4-FFF2-40B4-BE49-F238E27FC236}">
                <a16:creationId xmlns:a16="http://schemas.microsoft.com/office/drawing/2014/main" id="{92D37C4E-0A1E-4786-86C3-F3276BE91F51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8639" y="719130"/>
            <a:ext cx="93268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2200" b="1" dirty="0"/>
              <a:t>Преимущества автоматических статусов</a:t>
            </a:r>
            <a:endParaRPr lang="en-US" sz="2200" b="1" dirty="0"/>
          </a:p>
        </p:txBody>
      </p:sp>
      <p:sp>
        <p:nvSpPr>
          <p:cNvPr id="9" name="Text 7"/>
          <p:cNvSpPr/>
          <p:nvPr/>
        </p:nvSpPr>
        <p:spPr>
          <a:xfrm>
            <a:off x="548638" y="1139387"/>
            <a:ext cx="9651345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Оповещения по статусам превращают обычное изменение статуса в удобный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клиентский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сервис</a:t>
            </a:r>
            <a:r>
              <a:rPr lang="ru-RU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713232" y="1920239"/>
            <a:ext cx="3419856" cy="969263"/>
          </a:xfrm>
          <a:prstGeom prst="roundRect">
            <a:avLst>
              <a:gd name="adj" fmla="val 7843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950976" y="2084832"/>
            <a:ext cx="2651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r>
              <a:rPr lang="ru-RU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</a:t>
            </a: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Меньше входящих уточнений</a:t>
            </a:r>
            <a:endParaRPr lang="en-US" sz="1220" dirty="0"/>
          </a:p>
        </p:txBody>
      </p:sp>
      <p:sp>
        <p:nvSpPr>
          <p:cNvPr id="12" name="Text 10"/>
          <p:cNvSpPr/>
          <p:nvPr/>
        </p:nvSpPr>
        <p:spPr>
          <a:xfrm>
            <a:off x="950976" y="2359152"/>
            <a:ext cx="272491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 заранее видит, что заказ готов и сколько оплачивать.</a:t>
            </a:r>
            <a:endParaRPr lang="en-US" sz="940" dirty="0"/>
          </a:p>
        </p:txBody>
      </p:sp>
      <p:sp>
        <p:nvSpPr>
          <p:cNvPr id="13" name="Shape 11"/>
          <p:cNvSpPr/>
          <p:nvPr/>
        </p:nvSpPr>
        <p:spPr>
          <a:xfrm>
            <a:off x="4370832" y="1920240"/>
            <a:ext cx="3456432" cy="969262"/>
          </a:xfrm>
          <a:prstGeom prst="roundRect">
            <a:avLst>
              <a:gd name="adj" fmla="val 7843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4608576" y="2086012"/>
            <a:ext cx="26700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 </a:t>
            </a:r>
            <a:r>
              <a:rPr lang="ru-RU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</a:t>
            </a:r>
            <a:r>
              <a:rPr lang="en-US" sz="122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Единый</a:t>
            </a: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стандарт сервиса</a:t>
            </a:r>
            <a:endParaRPr lang="en-US" sz="1220" dirty="0"/>
          </a:p>
        </p:txBody>
      </p:sp>
      <p:sp>
        <p:nvSpPr>
          <p:cNvPr id="15" name="Text 13"/>
          <p:cNvSpPr/>
          <p:nvPr/>
        </p:nvSpPr>
        <p:spPr>
          <a:xfrm>
            <a:off x="4608576" y="2360332"/>
            <a:ext cx="272491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Все филиалы работают по понятным и проверяемым шаблонам.</a:t>
            </a:r>
            <a:endParaRPr lang="en-US" sz="940" dirty="0"/>
          </a:p>
        </p:txBody>
      </p:sp>
      <p:sp>
        <p:nvSpPr>
          <p:cNvPr id="16" name="Shape 14"/>
          <p:cNvSpPr/>
          <p:nvPr/>
        </p:nvSpPr>
        <p:spPr>
          <a:xfrm>
            <a:off x="8028432" y="1920240"/>
            <a:ext cx="3547872" cy="969262"/>
          </a:xfrm>
          <a:prstGeom prst="roundRect">
            <a:avLst>
              <a:gd name="adj" fmla="val 7843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7" name="Text 15"/>
          <p:cNvSpPr/>
          <p:nvPr/>
        </p:nvSpPr>
        <p:spPr>
          <a:xfrm>
            <a:off x="8266176" y="2084832"/>
            <a:ext cx="2743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 </a:t>
            </a:r>
            <a:r>
              <a:rPr lang="ru-RU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</a:t>
            </a:r>
            <a:r>
              <a:rPr lang="en-US" sz="122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Прозрачная</a:t>
            </a: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история отправок</a:t>
            </a:r>
            <a:endParaRPr lang="en-US" sz="1220" dirty="0"/>
          </a:p>
        </p:txBody>
      </p:sp>
      <p:sp>
        <p:nvSpPr>
          <p:cNvPr id="18" name="Text 16"/>
          <p:cNvSpPr/>
          <p:nvPr/>
        </p:nvSpPr>
        <p:spPr>
          <a:xfrm>
            <a:off x="8266176" y="2359152"/>
            <a:ext cx="2743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Видно, кто и когда отправил сообщение и с каким результатом.</a:t>
            </a:r>
            <a:endParaRPr lang="en-US" sz="940" dirty="0"/>
          </a:p>
        </p:txBody>
      </p:sp>
      <p:sp>
        <p:nvSpPr>
          <p:cNvPr id="19" name="Shape 17"/>
          <p:cNvSpPr/>
          <p:nvPr/>
        </p:nvSpPr>
        <p:spPr>
          <a:xfrm>
            <a:off x="713232" y="3255263"/>
            <a:ext cx="3419856" cy="987555"/>
          </a:xfrm>
          <a:prstGeom prst="roundRect">
            <a:avLst>
              <a:gd name="adj" fmla="val 7843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0" name="Text 18"/>
          <p:cNvSpPr/>
          <p:nvPr/>
        </p:nvSpPr>
        <p:spPr>
          <a:xfrm>
            <a:off x="950976" y="3438438"/>
            <a:ext cx="25603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r>
              <a:rPr lang="ru-RU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</a:t>
            </a: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Меньше ручной рутины</a:t>
            </a:r>
            <a:endParaRPr lang="en-US" sz="1220" dirty="0"/>
          </a:p>
        </p:txBody>
      </p:sp>
      <p:sp>
        <p:nvSpPr>
          <p:cNvPr id="21" name="Text 19"/>
          <p:cNvSpPr/>
          <p:nvPr/>
        </p:nvSpPr>
        <p:spPr>
          <a:xfrm>
            <a:off x="950976" y="3712758"/>
            <a:ext cx="2743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Менеджеру не нужно вручную писать типовые сообщения по заказам.</a:t>
            </a:r>
            <a:endParaRPr lang="en-US" sz="940" dirty="0"/>
          </a:p>
        </p:txBody>
      </p:sp>
      <p:sp>
        <p:nvSpPr>
          <p:cNvPr id="22" name="Shape 20"/>
          <p:cNvSpPr/>
          <p:nvPr/>
        </p:nvSpPr>
        <p:spPr>
          <a:xfrm>
            <a:off x="4370832" y="3255264"/>
            <a:ext cx="3456432" cy="987554"/>
          </a:xfrm>
          <a:prstGeom prst="roundRect">
            <a:avLst>
              <a:gd name="adj" fmla="val 7843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3" name="Text 21"/>
          <p:cNvSpPr/>
          <p:nvPr/>
        </p:nvSpPr>
        <p:spPr>
          <a:xfrm>
            <a:off x="4608576" y="3438438"/>
            <a:ext cx="19202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r>
              <a:rPr lang="ru-RU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</a:t>
            </a: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Быстрый запуск</a:t>
            </a:r>
            <a:endParaRPr lang="en-US" sz="1220" dirty="0"/>
          </a:p>
        </p:txBody>
      </p:sp>
      <p:sp>
        <p:nvSpPr>
          <p:cNvPr id="24" name="Text 22"/>
          <p:cNvSpPr/>
          <p:nvPr/>
        </p:nvSpPr>
        <p:spPr>
          <a:xfrm>
            <a:off x="4608576" y="3712758"/>
            <a:ext cx="2743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Достаточно создать настройку, привязать ее к филиалу и проверить шаблон.</a:t>
            </a:r>
            <a:endParaRPr lang="en-US" sz="940" dirty="0"/>
          </a:p>
        </p:txBody>
      </p:sp>
      <p:sp>
        <p:nvSpPr>
          <p:cNvPr id="25" name="Shape 23"/>
          <p:cNvSpPr/>
          <p:nvPr/>
        </p:nvSpPr>
        <p:spPr>
          <a:xfrm>
            <a:off x="8028432" y="3255264"/>
            <a:ext cx="3547872" cy="987554"/>
          </a:xfrm>
          <a:prstGeom prst="roundRect">
            <a:avLst>
              <a:gd name="adj" fmla="val 7843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6" name="Text 24"/>
          <p:cNvSpPr/>
          <p:nvPr/>
        </p:nvSpPr>
        <p:spPr>
          <a:xfrm>
            <a:off x="8266176" y="3434898"/>
            <a:ext cx="217627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 </a:t>
            </a:r>
            <a:r>
              <a:rPr lang="ru-RU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</a:t>
            </a:r>
            <a:r>
              <a:rPr lang="en-US" sz="122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Гибкость</a:t>
            </a: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2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</a:t>
            </a:r>
            <a:r>
              <a:rPr lang="en-US" sz="12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2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</a:t>
            </a:r>
            <a:endParaRPr lang="en-US" sz="1220" dirty="0"/>
          </a:p>
        </p:txBody>
      </p:sp>
      <p:sp>
        <p:nvSpPr>
          <p:cNvPr id="27" name="Text 25"/>
          <p:cNvSpPr/>
          <p:nvPr/>
        </p:nvSpPr>
        <p:spPr>
          <a:xfrm>
            <a:off x="8266176" y="3709218"/>
            <a:ext cx="279806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Адреса, суммы, тексты и набор статусов можно настроить по-своему.</a:t>
            </a:r>
            <a:endParaRPr lang="en-US" sz="940" dirty="0"/>
          </a:p>
        </p:txBody>
      </p:sp>
      <p:sp>
        <p:nvSpPr>
          <p:cNvPr id="28" name="Shape 26"/>
          <p:cNvSpPr/>
          <p:nvPr/>
        </p:nvSpPr>
        <p:spPr>
          <a:xfrm>
            <a:off x="1042416" y="4931856"/>
            <a:ext cx="10058400" cy="879117"/>
          </a:xfrm>
          <a:prstGeom prst="roundRect">
            <a:avLst>
              <a:gd name="adj" fmla="val 6897"/>
            </a:avLst>
          </a:prstGeom>
          <a:solidFill>
            <a:srgbClr val="222222"/>
          </a:solidFill>
          <a:ln w="15240">
            <a:solidFill>
              <a:srgbClr val="222222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9" name="Text 27"/>
          <p:cNvSpPr/>
          <p:nvPr/>
        </p:nvSpPr>
        <p:spPr>
          <a:xfrm>
            <a:off x="1298448" y="5179390"/>
            <a:ext cx="9528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1200" b="1" dirty="0">
                <a:solidFill>
                  <a:schemeClr val="bg1"/>
                </a:solidFill>
              </a:rPr>
              <a:t>Статусы заказа становятся понятнее для клиента и при этом оставляют филиалу </a:t>
            </a:r>
            <a:r>
              <a:rPr lang="en-US" sz="1200" b="1" dirty="0" err="1">
                <a:solidFill>
                  <a:schemeClr val="bg1"/>
                </a:solidFill>
                <a:ea typeface="Arial" pitchFamily="34" charset="-122"/>
                <a:cs typeface="Arial" pitchFamily="34" charset="-120"/>
              </a:rPr>
              <a:t>полный</a:t>
            </a:r>
            <a:r>
              <a:rPr lang="en-US" sz="1200" b="1" dirty="0">
                <a:solidFill>
                  <a:schemeClr val="bg1"/>
                </a:solidFill>
                <a:ea typeface="Arial" pitchFamily="34" charset="-122"/>
                <a:cs typeface="Arial" pitchFamily="34" charset="-120"/>
              </a:rPr>
              <a:t> контроль над тем, что, когда и через какой аккаунт отправляется.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31" name="Shape 2">
            <a:extLst>
              <a:ext uri="{FF2B5EF4-FFF2-40B4-BE49-F238E27FC236}">
                <a16:creationId xmlns:a16="http://schemas.microsoft.com/office/drawing/2014/main" id="{AB64BD97-2F85-4ACE-A751-21017D92BB99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2" name="Text 3">
            <a:extLst>
              <a:ext uri="{FF2B5EF4-FFF2-40B4-BE49-F238E27FC236}">
                <a16:creationId xmlns:a16="http://schemas.microsoft.com/office/drawing/2014/main" id="{0D81878A-88A4-454B-AA07-35D2C2650DC1}"/>
              </a:ext>
            </a:extLst>
          </p:cNvPr>
          <p:cNvSpPr/>
          <p:nvPr/>
        </p:nvSpPr>
        <p:spPr>
          <a:xfrm>
            <a:off x="10465905" y="210220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Статусы заказов</a:t>
            </a:r>
            <a:endParaRPr lang="en-US" sz="850" dirty="0"/>
          </a:p>
        </p:txBody>
      </p:sp>
      <p:sp>
        <p:nvSpPr>
          <p:cNvPr id="33" name="Text 9">
            <a:extLst>
              <a:ext uri="{FF2B5EF4-FFF2-40B4-BE49-F238E27FC236}">
                <a16:creationId xmlns:a16="http://schemas.microsoft.com/office/drawing/2014/main" id="{00B21642-4355-4CE2-8F1F-A32C97DB8AF0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8640" y="722405"/>
            <a:ext cx="93268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Короткий чек-лист запуска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48640" y="1143397"/>
            <a:ext cx="95097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Нескольких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простых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шагов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чтобы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компания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начал</a:t>
            </a:r>
            <a:r>
              <a:rPr lang="ru-RU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автоматически уведомлять клиентов о статусе заказа из 1С.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566928" y="1865376"/>
            <a:ext cx="5486400" cy="4315968"/>
          </a:xfrm>
          <a:prstGeom prst="roundRect">
            <a:avLst>
              <a:gd name="adj" fmla="val 1695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841248" y="2139696"/>
            <a:ext cx="1828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сделать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841248" y="2624328"/>
            <a:ext cx="310896" cy="228600"/>
          </a:xfrm>
          <a:prstGeom prst="roundRect">
            <a:avLst>
              <a:gd name="adj" fmla="val 24000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41248" y="2633380"/>
            <a:ext cx="3108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850" dirty="0"/>
          </a:p>
        </p:txBody>
      </p:sp>
      <p:sp>
        <p:nvSpPr>
          <p:cNvPr id="14" name="Text 12"/>
          <p:cNvSpPr/>
          <p:nvPr/>
        </p:nvSpPr>
        <p:spPr>
          <a:xfrm>
            <a:off x="1280160" y="2615184"/>
            <a:ext cx="4480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Создать настройку статуса и включить ее.</a:t>
            </a:r>
            <a:endParaRPr lang="en-US" sz="1010" dirty="0"/>
          </a:p>
        </p:txBody>
      </p:sp>
      <p:sp>
        <p:nvSpPr>
          <p:cNvPr id="15" name="Shape 13"/>
          <p:cNvSpPr/>
          <p:nvPr/>
        </p:nvSpPr>
        <p:spPr>
          <a:xfrm>
            <a:off x="841248" y="3099816"/>
            <a:ext cx="310896" cy="228600"/>
          </a:xfrm>
          <a:prstGeom prst="roundRect">
            <a:avLst>
              <a:gd name="adj" fmla="val 24000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41248" y="3108868"/>
            <a:ext cx="3108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850" dirty="0"/>
          </a:p>
        </p:txBody>
      </p:sp>
      <p:sp>
        <p:nvSpPr>
          <p:cNvPr id="17" name="Text 15"/>
          <p:cNvSpPr/>
          <p:nvPr/>
        </p:nvSpPr>
        <p:spPr>
          <a:xfrm>
            <a:off x="1280160" y="3090672"/>
            <a:ext cx="4480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Выбрать CRM-статус, на котором должно уходить сообщение.</a:t>
            </a:r>
            <a:endParaRPr lang="en-US" sz="1010" dirty="0"/>
          </a:p>
        </p:txBody>
      </p:sp>
      <p:sp>
        <p:nvSpPr>
          <p:cNvPr id="18" name="Shape 16"/>
          <p:cNvSpPr/>
          <p:nvPr/>
        </p:nvSpPr>
        <p:spPr>
          <a:xfrm>
            <a:off x="841248" y="3575304"/>
            <a:ext cx="310896" cy="228600"/>
          </a:xfrm>
          <a:prstGeom prst="roundRect">
            <a:avLst>
              <a:gd name="adj" fmla="val 24000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841248" y="3584356"/>
            <a:ext cx="3108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850" dirty="0"/>
          </a:p>
        </p:txBody>
      </p:sp>
      <p:sp>
        <p:nvSpPr>
          <p:cNvPr id="20" name="Text 18"/>
          <p:cNvSpPr/>
          <p:nvPr/>
        </p:nvSpPr>
        <p:spPr>
          <a:xfrm>
            <a:off x="1280160" y="3566160"/>
            <a:ext cx="4480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Заполнить шаблон сообщения с переменными заказа.</a:t>
            </a:r>
            <a:endParaRPr lang="en-US" sz="1010" dirty="0"/>
          </a:p>
        </p:txBody>
      </p:sp>
      <p:sp>
        <p:nvSpPr>
          <p:cNvPr id="21" name="Shape 19"/>
          <p:cNvSpPr/>
          <p:nvPr/>
        </p:nvSpPr>
        <p:spPr>
          <a:xfrm>
            <a:off x="841248" y="4050792"/>
            <a:ext cx="310896" cy="228600"/>
          </a:xfrm>
          <a:prstGeom prst="roundRect">
            <a:avLst>
              <a:gd name="adj" fmla="val 24000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41248" y="4059844"/>
            <a:ext cx="3108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850" dirty="0"/>
          </a:p>
        </p:txBody>
      </p:sp>
      <p:sp>
        <p:nvSpPr>
          <p:cNvPr id="23" name="Text 21"/>
          <p:cNvSpPr/>
          <p:nvPr/>
        </p:nvSpPr>
        <p:spPr>
          <a:xfrm>
            <a:off x="1280160" y="4041648"/>
            <a:ext cx="4480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Привязать настройку к нужному филиалу.</a:t>
            </a:r>
            <a:endParaRPr lang="en-US" sz="1010" dirty="0"/>
          </a:p>
        </p:txBody>
      </p:sp>
      <p:sp>
        <p:nvSpPr>
          <p:cNvPr id="24" name="Shape 22"/>
          <p:cNvSpPr/>
          <p:nvPr/>
        </p:nvSpPr>
        <p:spPr>
          <a:xfrm>
            <a:off x="841248" y="4526280"/>
            <a:ext cx="310896" cy="228600"/>
          </a:xfrm>
          <a:prstGeom prst="roundRect">
            <a:avLst>
              <a:gd name="adj" fmla="val 24000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841248" y="4535332"/>
            <a:ext cx="3108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850" dirty="0"/>
          </a:p>
        </p:txBody>
      </p:sp>
      <p:sp>
        <p:nvSpPr>
          <p:cNvPr id="26" name="Text 24"/>
          <p:cNvSpPr/>
          <p:nvPr/>
        </p:nvSpPr>
        <p:spPr>
          <a:xfrm>
            <a:off x="1280160" y="4517136"/>
            <a:ext cx="4480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Проверить аккаунт отправки и тестовый заказ.</a:t>
            </a:r>
            <a:endParaRPr lang="en-US" sz="1010" dirty="0"/>
          </a:p>
        </p:txBody>
      </p:sp>
      <p:sp>
        <p:nvSpPr>
          <p:cNvPr id="27" name="Shape 25"/>
          <p:cNvSpPr/>
          <p:nvPr/>
        </p:nvSpPr>
        <p:spPr>
          <a:xfrm>
            <a:off x="841248" y="5001768"/>
            <a:ext cx="310896" cy="228600"/>
          </a:xfrm>
          <a:prstGeom prst="roundRect">
            <a:avLst>
              <a:gd name="adj" fmla="val 24000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841248" y="5010820"/>
            <a:ext cx="3108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850" dirty="0"/>
          </a:p>
        </p:txBody>
      </p:sp>
      <p:sp>
        <p:nvSpPr>
          <p:cNvPr id="29" name="Text 27"/>
          <p:cNvSpPr/>
          <p:nvPr/>
        </p:nvSpPr>
        <p:spPr>
          <a:xfrm>
            <a:off x="1280160" y="4992624"/>
            <a:ext cx="4480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Убедиться в регистре, что уведомление отправилось.</a:t>
            </a:r>
            <a:endParaRPr lang="en-US" sz="1010" dirty="0"/>
          </a:p>
        </p:txBody>
      </p:sp>
      <p:sp>
        <p:nvSpPr>
          <p:cNvPr id="30" name="Shape 28"/>
          <p:cNvSpPr/>
          <p:nvPr/>
        </p:nvSpPr>
        <p:spPr>
          <a:xfrm>
            <a:off x="6327648" y="1865376"/>
            <a:ext cx="4663625" cy="1472092"/>
          </a:xfrm>
          <a:prstGeom prst="roundRect">
            <a:avLst>
              <a:gd name="adj" fmla="val 3883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1" name="Text 29"/>
          <p:cNvSpPr/>
          <p:nvPr/>
        </p:nvSpPr>
        <p:spPr>
          <a:xfrm>
            <a:off x="6583680" y="2139696"/>
            <a:ext cx="2322576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получает бизнес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6583680" y="2366727"/>
            <a:ext cx="448056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предсказуемые клиентские уведомления;</a:t>
            </a:r>
            <a:endParaRPr lang="en-US" sz="950" dirty="0"/>
          </a:p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меньше ручных действий со стороны сотрудников;</a:t>
            </a:r>
            <a:endParaRPr lang="en-US" sz="950" dirty="0"/>
          </a:p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прозрачный контроль отправок и единый стандарт сервиса.</a:t>
            </a:r>
            <a:endParaRPr lang="en-US" sz="950" dirty="0"/>
          </a:p>
        </p:txBody>
      </p:sp>
      <p:sp>
        <p:nvSpPr>
          <p:cNvPr id="33" name="Shape 31"/>
          <p:cNvSpPr/>
          <p:nvPr/>
        </p:nvSpPr>
        <p:spPr>
          <a:xfrm>
            <a:off x="6327648" y="3773796"/>
            <a:ext cx="4663625" cy="1684895"/>
          </a:xfrm>
          <a:prstGeom prst="roundRect">
            <a:avLst>
              <a:gd name="adj" fmla="val 3419"/>
            </a:avLst>
          </a:prstGeom>
          <a:solidFill>
            <a:srgbClr val="222222"/>
          </a:solidFill>
          <a:ln w="15240">
            <a:solidFill>
              <a:srgbClr val="222222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4" name="Text 32"/>
          <p:cNvSpPr/>
          <p:nvPr/>
        </p:nvSpPr>
        <p:spPr>
          <a:xfrm>
            <a:off x="6620256" y="4048116"/>
            <a:ext cx="6400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Итог</a:t>
            </a:r>
            <a:endParaRPr lang="en-US" sz="1050" dirty="0"/>
          </a:p>
        </p:txBody>
      </p:sp>
      <p:sp>
        <p:nvSpPr>
          <p:cNvPr id="35" name="Text 33"/>
          <p:cNvSpPr/>
          <p:nvPr/>
        </p:nvSpPr>
        <p:spPr>
          <a:xfrm>
            <a:off x="6620256" y="4248453"/>
            <a:ext cx="4029087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Оповещения о </a:t>
            </a:r>
            <a:r>
              <a:rPr lang="ru-RU" sz="125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статусе</a:t>
            </a:r>
            <a:endParaRPr lang="en-US" sz="1250" dirty="0"/>
          </a:p>
          <a:p>
            <a:pPr marL="0" indent="0" algn="ctr">
              <a:buNone/>
            </a:pPr>
            <a:r>
              <a:rPr lang="en-US" sz="125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заказа</a:t>
            </a: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5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помогают</a:t>
            </a: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компании</a:t>
            </a: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своевременно</a:t>
            </a: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сообщать </a:t>
            </a:r>
            <a:r>
              <a:rPr lang="en-US" sz="125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клиенту</a:t>
            </a: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 готовности заказа.</a:t>
            </a:r>
            <a:endParaRPr lang="en-US" sz="1250" dirty="0"/>
          </a:p>
        </p:txBody>
      </p:sp>
      <p:sp>
        <p:nvSpPr>
          <p:cNvPr id="37" name="Shape 2">
            <a:extLst>
              <a:ext uri="{FF2B5EF4-FFF2-40B4-BE49-F238E27FC236}">
                <a16:creationId xmlns:a16="http://schemas.microsoft.com/office/drawing/2014/main" id="{FD30A17F-9AD5-4A90-8342-C1BBDDA8EE0D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8" name="Text 3">
            <a:extLst>
              <a:ext uri="{FF2B5EF4-FFF2-40B4-BE49-F238E27FC236}">
                <a16:creationId xmlns:a16="http://schemas.microsoft.com/office/drawing/2014/main" id="{5AF3799F-6F56-4508-990F-E3D7919D7D63}"/>
              </a:ext>
            </a:extLst>
          </p:cNvPr>
          <p:cNvSpPr/>
          <p:nvPr/>
        </p:nvSpPr>
        <p:spPr>
          <a:xfrm>
            <a:off x="10465905" y="210220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Статусы заказов</a:t>
            </a:r>
            <a:endParaRPr lang="en-US" sz="850" dirty="0"/>
          </a:p>
        </p:txBody>
      </p:sp>
      <p:sp>
        <p:nvSpPr>
          <p:cNvPr id="39" name="Text 9">
            <a:extLst>
              <a:ext uri="{FF2B5EF4-FFF2-40B4-BE49-F238E27FC236}">
                <a16:creationId xmlns:a16="http://schemas.microsoft.com/office/drawing/2014/main" id="{794DDA3E-3425-4DDE-888B-6E2A0FC5D35B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1076</Words>
  <Application>Microsoft Office PowerPoint</Application>
  <PresentationFormat>Широкоэкранный</PresentationFormat>
  <Paragraphs>170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AVTOPILOT.PRO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Оповещения о статусе заказа AVTOPILOT PRO</dc:title>
  <dc:subject>Презентация продукта Оповещения о статусе заказа</dc:subject>
  <dc:creator>OpenAI Codex</dc:creator>
  <cp:lastModifiedBy>Константин</cp:lastModifiedBy>
  <cp:revision>12</cp:revision>
  <dcterms:created xsi:type="dcterms:W3CDTF">2026-05-25T09:57:23Z</dcterms:created>
  <dcterms:modified xsi:type="dcterms:W3CDTF">2026-05-28T12:47:20Z</dcterms:modified>
</cp:coreProperties>
</file>