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7" r:id="rId8"/>
    <p:sldId id="263" r:id="rId9"/>
    <p:sldId id="265" r:id="rId10"/>
    <p:sldId id="266" r:id="rId11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6A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04" d="100"/>
          <a:sy n="104" d="100"/>
        </p:scale>
        <p:origin x="15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409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2623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">
            <a:extLst>
              <a:ext uri="{FF2B5EF4-FFF2-40B4-BE49-F238E27FC236}">
                <a16:creationId xmlns:a16="http://schemas.microsoft.com/office/drawing/2014/main" id="{EE3D66B5-6553-4DA7-8945-5BE037ED8F6B}"/>
              </a:ext>
            </a:extLst>
          </p:cNvPr>
          <p:cNvSpPr/>
          <p:nvPr/>
        </p:nvSpPr>
        <p:spPr>
          <a:xfrm>
            <a:off x="546412" y="687870"/>
            <a:ext cx="2856221" cy="328020"/>
          </a:xfrm>
          <a:prstGeom prst="roundRect">
            <a:avLst>
              <a:gd name="adj" fmla="val 15625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58" name="Shape 10">
            <a:extLst>
              <a:ext uri="{FF2B5EF4-FFF2-40B4-BE49-F238E27FC236}">
                <a16:creationId xmlns:a16="http://schemas.microsoft.com/office/drawing/2014/main" id="{15F918A6-A46E-41AD-ABD6-5FCCAFFF0B25}"/>
              </a:ext>
            </a:extLst>
          </p:cNvPr>
          <p:cNvSpPr/>
          <p:nvPr/>
        </p:nvSpPr>
        <p:spPr>
          <a:xfrm>
            <a:off x="9567500" y="1763700"/>
            <a:ext cx="2234893" cy="4558671"/>
          </a:xfrm>
          <a:prstGeom prst="roundRect">
            <a:avLst>
              <a:gd name="adj" fmla="val 3404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9" name="Shape 11">
            <a:extLst>
              <a:ext uri="{FF2B5EF4-FFF2-40B4-BE49-F238E27FC236}">
                <a16:creationId xmlns:a16="http://schemas.microsoft.com/office/drawing/2014/main" id="{6CA00205-FE61-45E3-A80B-3F78BF8E42BB}"/>
              </a:ext>
            </a:extLst>
          </p:cNvPr>
          <p:cNvSpPr/>
          <p:nvPr/>
        </p:nvSpPr>
        <p:spPr>
          <a:xfrm>
            <a:off x="9692900" y="1612637"/>
            <a:ext cx="768096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60" name="Text 12">
            <a:extLst>
              <a:ext uri="{FF2B5EF4-FFF2-40B4-BE49-F238E27FC236}">
                <a16:creationId xmlns:a16="http://schemas.microsoft.com/office/drawing/2014/main" id="{2D3FEDC7-C893-4945-B517-3BB5093026B9}"/>
              </a:ext>
            </a:extLst>
          </p:cNvPr>
          <p:cNvSpPr/>
          <p:nvPr/>
        </p:nvSpPr>
        <p:spPr>
          <a:xfrm>
            <a:off x="9784340" y="1671638"/>
            <a:ext cx="585216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Контроль</a:t>
            </a:r>
            <a:endParaRPr lang="en-US" sz="760" dirty="0"/>
          </a:p>
        </p:txBody>
      </p:sp>
      <p:sp>
        <p:nvSpPr>
          <p:cNvPr id="52" name="Shape 10">
            <a:extLst>
              <a:ext uri="{FF2B5EF4-FFF2-40B4-BE49-F238E27FC236}">
                <a16:creationId xmlns:a16="http://schemas.microsoft.com/office/drawing/2014/main" id="{4620EB89-A2E8-477A-8DE4-A7F21BD46BFA}"/>
              </a:ext>
            </a:extLst>
          </p:cNvPr>
          <p:cNvSpPr/>
          <p:nvPr/>
        </p:nvSpPr>
        <p:spPr>
          <a:xfrm>
            <a:off x="7028767" y="1767401"/>
            <a:ext cx="2234893" cy="4558671"/>
          </a:xfrm>
          <a:prstGeom prst="roundRect">
            <a:avLst>
              <a:gd name="adj" fmla="val 3404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3" name="Shape 11">
            <a:extLst>
              <a:ext uri="{FF2B5EF4-FFF2-40B4-BE49-F238E27FC236}">
                <a16:creationId xmlns:a16="http://schemas.microsoft.com/office/drawing/2014/main" id="{6D319E9B-9D28-4695-B953-E285EF7CEA56}"/>
              </a:ext>
            </a:extLst>
          </p:cNvPr>
          <p:cNvSpPr/>
          <p:nvPr/>
        </p:nvSpPr>
        <p:spPr>
          <a:xfrm>
            <a:off x="7154167" y="1616338"/>
            <a:ext cx="768096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54" name="Text 12">
            <a:extLst>
              <a:ext uri="{FF2B5EF4-FFF2-40B4-BE49-F238E27FC236}">
                <a16:creationId xmlns:a16="http://schemas.microsoft.com/office/drawing/2014/main" id="{229D8751-54F4-4F9E-8157-6972222E059F}"/>
              </a:ext>
            </a:extLst>
          </p:cNvPr>
          <p:cNvSpPr/>
          <p:nvPr/>
        </p:nvSpPr>
        <p:spPr>
          <a:xfrm>
            <a:off x="7245607" y="1675339"/>
            <a:ext cx="585216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Площадки</a:t>
            </a:r>
            <a:endParaRPr lang="en-US" sz="760" dirty="0"/>
          </a:p>
        </p:txBody>
      </p:sp>
      <p:sp>
        <p:nvSpPr>
          <p:cNvPr id="36" name="Shape 10">
            <a:extLst>
              <a:ext uri="{FF2B5EF4-FFF2-40B4-BE49-F238E27FC236}">
                <a16:creationId xmlns:a16="http://schemas.microsoft.com/office/drawing/2014/main" id="{94A3D384-546E-4ABF-A0F1-54C93FEBB956}"/>
              </a:ext>
            </a:extLst>
          </p:cNvPr>
          <p:cNvSpPr/>
          <p:nvPr/>
        </p:nvSpPr>
        <p:spPr>
          <a:xfrm>
            <a:off x="4491102" y="1763700"/>
            <a:ext cx="2234893" cy="4558671"/>
          </a:xfrm>
          <a:prstGeom prst="roundRect">
            <a:avLst>
              <a:gd name="adj" fmla="val 3404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7" name="Shape 11">
            <a:extLst>
              <a:ext uri="{FF2B5EF4-FFF2-40B4-BE49-F238E27FC236}">
                <a16:creationId xmlns:a16="http://schemas.microsoft.com/office/drawing/2014/main" id="{9718B746-AA8B-4E29-A2F3-26A496E0DD8D}"/>
              </a:ext>
            </a:extLst>
          </p:cNvPr>
          <p:cNvSpPr/>
          <p:nvPr/>
        </p:nvSpPr>
        <p:spPr>
          <a:xfrm>
            <a:off x="4616502" y="1612637"/>
            <a:ext cx="768096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8" name="Text 12">
            <a:extLst>
              <a:ext uri="{FF2B5EF4-FFF2-40B4-BE49-F238E27FC236}">
                <a16:creationId xmlns:a16="http://schemas.microsoft.com/office/drawing/2014/main" id="{945FB72F-1829-4DA4-8FC8-C06E9D211CA8}"/>
              </a:ext>
            </a:extLst>
          </p:cNvPr>
          <p:cNvSpPr/>
          <p:nvPr/>
        </p:nvSpPr>
        <p:spPr>
          <a:xfrm>
            <a:off x="4707942" y="1671638"/>
            <a:ext cx="585216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Оценка</a:t>
            </a:r>
            <a:endParaRPr lang="en-US" sz="760" dirty="0"/>
          </a:p>
        </p:txBody>
      </p:sp>
      <p:sp>
        <p:nvSpPr>
          <p:cNvPr id="30" name="Shape 1">
            <a:extLst>
              <a:ext uri="{FF2B5EF4-FFF2-40B4-BE49-F238E27FC236}">
                <a16:creationId xmlns:a16="http://schemas.microsoft.com/office/drawing/2014/main" id="{9B779862-9C30-4A92-82CD-38F069D6A615}"/>
              </a:ext>
            </a:extLst>
          </p:cNvPr>
          <p:cNvSpPr/>
          <p:nvPr/>
        </p:nvSpPr>
        <p:spPr>
          <a:xfrm>
            <a:off x="546412" y="1429795"/>
            <a:ext cx="3593938" cy="4892576"/>
          </a:xfrm>
          <a:prstGeom prst="roundRect">
            <a:avLst>
              <a:gd name="adj" fmla="val 1882"/>
            </a:avLst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  <a:effectLst>
            <a:outerShdw blurRad="20320" dist="10160" dir="2700000" algn="bl" rotWithShape="0">
              <a:srgbClr val="000000">
                <a:alpha val="16000"/>
              </a:srgbClr>
            </a:outerShdw>
          </a:effectLst>
        </p:spPr>
        <p:txBody>
          <a:bodyPr/>
          <a:lstStyle/>
          <a:p>
            <a:endParaRPr lang="ru-RU" dirty="0"/>
          </a:p>
        </p:txBody>
      </p:sp>
      <p:sp>
        <p:nvSpPr>
          <p:cNvPr id="32" name="Text 5">
            <a:extLst>
              <a:ext uri="{FF2B5EF4-FFF2-40B4-BE49-F238E27FC236}">
                <a16:creationId xmlns:a16="http://schemas.microsoft.com/office/drawing/2014/main" id="{67EB5A6E-E6C4-40DE-8C88-19EE88986F31}"/>
              </a:ext>
            </a:extLst>
          </p:cNvPr>
          <p:cNvSpPr/>
          <p:nvPr/>
        </p:nvSpPr>
        <p:spPr>
          <a:xfrm>
            <a:off x="874291" y="2751311"/>
            <a:ext cx="2880360" cy="90319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Автоматизируйте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сбор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обратной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связи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после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визита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: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отправляйте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вашим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</a:t>
            </a:r>
            <a:r>
              <a:rPr lang="ru-RU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ам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запрос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оценку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усиливайте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поток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положительных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отзывов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сразу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отрабатывайте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негатив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010" dirty="0"/>
          </a:p>
        </p:txBody>
      </p:sp>
      <p:sp>
        <p:nvSpPr>
          <p:cNvPr id="33" name="Text 6">
            <a:extLst>
              <a:ext uri="{FF2B5EF4-FFF2-40B4-BE49-F238E27FC236}">
                <a16:creationId xmlns:a16="http://schemas.microsoft.com/office/drawing/2014/main" id="{80D9EBB9-81D2-4BFA-971F-6CC080C55E02}"/>
              </a:ext>
            </a:extLst>
          </p:cNvPr>
          <p:cNvSpPr/>
          <p:nvPr/>
        </p:nvSpPr>
        <p:spPr>
          <a:xfrm>
            <a:off x="874289" y="3677907"/>
            <a:ext cx="2743200" cy="61984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Продукт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помогает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компании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системно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собирать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отзывы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направлять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довольных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клиентов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нужные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площадки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быстрее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реагировать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проблемные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ответы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70" dirty="0"/>
          </a:p>
        </p:txBody>
      </p:sp>
      <p:sp>
        <p:nvSpPr>
          <p:cNvPr id="34" name="Text 7">
            <a:extLst>
              <a:ext uri="{FF2B5EF4-FFF2-40B4-BE49-F238E27FC236}">
                <a16:creationId xmlns:a16="http://schemas.microsoft.com/office/drawing/2014/main" id="{2DB25E9B-8FBD-4BA0-B10A-3FAFDB5D5FD9}"/>
              </a:ext>
            </a:extLst>
          </p:cNvPr>
          <p:cNvSpPr/>
          <p:nvPr/>
        </p:nvSpPr>
        <p:spPr>
          <a:xfrm>
            <a:off x="874291" y="5888141"/>
            <a:ext cx="16459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8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Презентация для клиентов</a:t>
            </a:r>
            <a:endParaRPr lang="en-US" sz="780" dirty="0"/>
          </a:p>
        </p:txBody>
      </p:sp>
      <p:sp>
        <p:nvSpPr>
          <p:cNvPr id="6" name="Text 3"/>
          <p:cNvSpPr/>
          <p:nvPr/>
        </p:nvSpPr>
        <p:spPr>
          <a:xfrm>
            <a:off x="682918" y="763571"/>
            <a:ext cx="2914056" cy="1661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1400" b="1" dirty="0">
                <a:solidFill>
                  <a:srgbClr val="222222"/>
                </a:solidFill>
                <a:latin typeface="Arial" pitchFamily="34" charset="0"/>
                <a:cs typeface="Arial" pitchFamily="34" charset="-120"/>
              </a:rPr>
              <a:t>Запрос и обработка отзывов</a:t>
            </a:r>
            <a:endParaRPr lang="en-US" sz="1400" dirty="0"/>
          </a:p>
        </p:txBody>
      </p:sp>
      <p:sp>
        <p:nvSpPr>
          <p:cNvPr id="25" name="Text 19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750" dirty="0"/>
          </a:p>
        </p:txBody>
      </p:sp>
      <p:sp>
        <p:nvSpPr>
          <p:cNvPr id="29" name="Text 9">
            <a:extLst>
              <a:ext uri="{FF2B5EF4-FFF2-40B4-BE49-F238E27FC236}">
                <a16:creationId xmlns:a16="http://schemas.microsoft.com/office/drawing/2014/main" id="{884C9016-2335-4F1B-ABF3-250B4E040723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CDE0ECDA-5172-4080-9091-66BD050588E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94" b="2933"/>
          <a:stretch/>
        </p:blipFill>
        <p:spPr>
          <a:xfrm>
            <a:off x="4641845" y="2067096"/>
            <a:ext cx="1931551" cy="4047638"/>
          </a:xfrm>
          <a:prstGeom prst="rect">
            <a:avLst/>
          </a:prstGeom>
          <a:ln>
            <a:solidFill>
              <a:schemeClr val="bg2"/>
            </a:solidFill>
          </a:ln>
        </p:spPr>
      </p:pic>
      <p:pic>
        <p:nvPicPr>
          <p:cNvPr id="62" name="Рисунок 61">
            <a:extLst>
              <a:ext uri="{FF2B5EF4-FFF2-40B4-BE49-F238E27FC236}">
                <a16:creationId xmlns:a16="http://schemas.microsoft.com/office/drawing/2014/main" id="{BF5F5582-BF79-4AB3-91FD-E48C11FFE45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3200"/>
          <a:stretch/>
        </p:blipFill>
        <p:spPr>
          <a:xfrm>
            <a:off x="7195996" y="2067095"/>
            <a:ext cx="1927385" cy="4047639"/>
          </a:xfrm>
          <a:prstGeom prst="rect">
            <a:avLst/>
          </a:prstGeom>
          <a:ln>
            <a:solidFill>
              <a:schemeClr val="bg2"/>
            </a:solidFill>
          </a:ln>
        </p:spPr>
      </p:pic>
      <p:pic>
        <p:nvPicPr>
          <p:cNvPr id="64" name="Рисунок 63">
            <a:extLst>
              <a:ext uri="{FF2B5EF4-FFF2-40B4-BE49-F238E27FC236}">
                <a16:creationId xmlns:a16="http://schemas.microsoft.com/office/drawing/2014/main" id="{CB20E1AC-D34D-45E9-82B6-BF683D8F12E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3200"/>
          <a:stretch/>
        </p:blipFill>
        <p:spPr>
          <a:xfrm>
            <a:off x="9739383" y="2067095"/>
            <a:ext cx="1929018" cy="4047639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65" name="Shape 0">
            <a:extLst>
              <a:ext uri="{FF2B5EF4-FFF2-40B4-BE49-F238E27FC236}">
                <a16:creationId xmlns:a16="http://schemas.microsoft.com/office/drawing/2014/main" id="{42228407-CD48-4FB4-A7A5-FAD5C20819DD}"/>
              </a:ext>
            </a:extLst>
          </p:cNvPr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28" name="Text 7">
            <a:extLst>
              <a:ext uri="{FF2B5EF4-FFF2-40B4-BE49-F238E27FC236}">
                <a16:creationId xmlns:a16="http://schemas.microsoft.com/office/drawing/2014/main" id="{2DB25E9B-8FBD-4BA0-B10A-3FAFDB5D5FD9}"/>
              </a:ext>
            </a:extLst>
          </p:cNvPr>
          <p:cNvSpPr/>
          <p:nvPr/>
        </p:nvSpPr>
        <p:spPr>
          <a:xfrm>
            <a:off x="874291" y="1723177"/>
            <a:ext cx="2240865" cy="80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24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Управление репутацией</a:t>
            </a:r>
            <a:endParaRPr lang="en-US" sz="2400" dirty="0"/>
          </a:p>
        </p:txBody>
      </p:sp>
      <p:sp>
        <p:nvSpPr>
          <p:cNvPr id="39" name="Text 9">
            <a:extLst>
              <a:ext uri="{FF2B5EF4-FFF2-40B4-BE49-F238E27FC236}">
                <a16:creationId xmlns:a16="http://schemas.microsoft.com/office/drawing/2014/main" id="{5565D064-187B-424C-9C86-670003BD7522}"/>
              </a:ext>
            </a:extLst>
          </p:cNvPr>
          <p:cNvSpPr/>
          <p:nvPr/>
        </p:nvSpPr>
        <p:spPr>
          <a:xfrm>
            <a:off x="682918" y="1074126"/>
            <a:ext cx="271971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366AF3"/>
                </a:solidFill>
                <a:latin typeface="Arial" pitchFamily="34" charset="0"/>
                <a:cs typeface="Arial" pitchFamily="34" charset="-120"/>
              </a:rPr>
              <a:t>Max/Telegram/WhatsApp</a:t>
            </a:r>
            <a:endParaRPr lang="en-US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7">
            <a:extLst>
              <a:ext uri="{FF2B5EF4-FFF2-40B4-BE49-F238E27FC236}">
                <a16:creationId xmlns:a16="http://schemas.microsoft.com/office/drawing/2014/main" id="{CE36E97E-6135-4E2E-B61B-F8FD5061BB7B}"/>
              </a:ext>
            </a:extLst>
          </p:cNvPr>
          <p:cNvSpPr/>
          <p:nvPr/>
        </p:nvSpPr>
        <p:spPr>
          <a:xfrm>
            <a:off x="566928" y="1730831"/>
            <a:ext cx="2267712" cy="1444752"/>
          </a:xfrm>
          <a:prstGeom prst="roundRect">
            <a:avLst>
              <a:gd name="adj" fmla="val 5063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8" name="Shape 8">
            <a:extLst>
              <a:ext uri="{FF2B5EF4-FFF2-40B4-BE49-F238E27FC236}">
                <a16:creationId xmlns:a16="http://schemas.microsoft.com/office/drawing/2014/main" id="{666FE2DC-BFE2-40C2-A51A-1D9F7A2AEFBB}"/>
              </a:ext>
            </a:extLst>
          </p:cNvPr>
          <p:cNvSpPr/>
          <p:nvPr/>
        </p:nvSpPr>
        <p:spPr>
          <a:xfrm>
            <a:off x="713232" y="1825316"/>
            <a:ext cx="219456" cy="219456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39" name="Text 9">
            <a:extLst>
              <a:ext uri="{FF2B5EF4-FFF2-40B4-BE49-F238E27FC236}">
                <a16:creationId xmlns:a16="http://schemas.microsoft.com/office/drawing/2014/main" id="{FF61C23A-2598-49B0-9AB1-A8FA6AE017B3}"/>
              </a:ext>
            </a:extLst>
          </p:cNvPr>
          <p:cNvSpPr/>
          <p:nvPr/>
        </p:nvSpPr>
        <p:spPr>
          <a:xfrm>
            <a:off x="721941" y="1878440"/>
            <a:ext cx="219456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01</a:t>
            </a:r>
            <a:endParaRPr lang="en-US" sz="760" dirty="0"/>
          </a:p>
        </p:txBody>
      </p:sp>
      <p:sp>
        <p:nvSpPr>
          <p:cNvPr id="40" name="Text 10">
            <a:extLst>
              <a:ext uri="{FF2B5EF4-FFF2-40B4-BE49-F238E27FC236}">
                <a16:creationId xmlns:a16="http://schemas.microsoft.com/office/drawing/2014/main" id="{CB56C4C8-BF33-4E90-9C6A-65746C5CD538}"/>
              </a:ext>
            </a:extLst>
          </p:cNvPr>
          <p:cNvSpPr/>
          <p:nvPr/>
        </p:nvSpPr>
        <p:spPr>
          <a:xfrm>
            <a:off x="1041546" y="1857538"/>
            <a:ext cx="157276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Запрос</a:t>
            </a:r>
            <a:r>
              <a:rPr lang="en-US" sz="10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оценки</a:t>
            </a:r>
            <a:r>
              <a:rPr lang="en-US" sz="10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после</a:t>
            </a:r>
            <a:r>
              <a:rPr lang="en-US" sz="10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визита</a:t>
            </a:r>
            <a:endParaRPr lang="en-US" sz="1060" dirty="0"/>
          </a:p>
        </p:txBody>
      </p:sp>
      <p:sp>
        <p:nvSpPr>
          <p:cNvPr id="41" name="Text 11">
            <a:extLst>
              <a:ext uri="{FF2B5EF4-FFF2-40B4-BE49-F238E27FC236}">
                <a16:creationId xmlns:a16="http://schemas.microsoft.com/office/drawing/2014/main" id="{4FEF25F4-CFDF-4419-8F62-10BB1F272FCA}"/>
              </a:ext>
            </a:extLst>
          </p:cNvPr>
          <p:cNvSpPr/>
          <p:nvPr/>
        </p:nvSpPr>
        <p:spPr>
          <a:xfrm>
            <a:off x="759412" y="2306955"/>
            <a:ext cx="192024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получает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персональное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сообщение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после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обслуживания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может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ответить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оценкой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прямо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мессенджере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70" dirty="0"/>
          </a:p>
        </p:txBody>
      </p:sp>
      <p:sp>
        <p:nvSpPr>
          <p:cNvPr id="42" name="Shape 12">
            <a:extLst>
              <a:ext uri="{FF2B5EF4-FFF2-40B4-BE49-F238E27FC236}">
                <a16:creationId xmlns:a16="http://schemas.microsoft.com/office/drawing/2014/main" id="{237F452B-DF97-4726-B0C1-823B195FA60F}"/>
              </a:ext>
            </a:extLst>
          </p:cNvPr>
          <p:cNvSpPr/>
          <p:nvPr/>
        </p:nvSpPr>
        <p:spPr>
          <a:xfrm>
            <a:off x="3493008" y="1730831"/>
            <a:ext cx="2267712" cy="1444752"/>
          </a:xfrm>
          <a:prstGeom prst="roundRect">
            <a:avLst>
              <a:gd name="adj" fmla="val 5063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3" name="Shape 13">
            <a:extLst>
              <a:ext uri="{FF2B5EF4-FFF2-40B4-BE49-F238E27FC236}">
                <a16:creationId xmlns:a16="http://schemas.microsoft.com/office/drawing/2014/main" id="{DD9A8509-79B9-4485-B197-5117EFDAD4E5}"/>
              </a:ext>
            </a:extLst>
          </p:cNvPr>
          <p:cNvSpPr/>
          <p:nvPr/>
        </p:nvSpPr>
        <p:spPr>
          <a:xfrm>
            <a:off x="3639312" y="1825316"/>
            <a:ext cx="219456" cy="219456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44" name="Text 14">
            <a:extLst>
              <a:ext uri="{FF2B5EF4-FFF2-40B4-BE49-F238E27FC236}">
                <a16:creationId xmlns:a16="http://schemas.microsoft.com/office/drawing/2014/main" id="{13ED0A9C-1D8C-4BCB-BB73-139E9B111FC6}"/>
              </a:ext>
            </a:extLst>
          </p:cNvPr>
          <p:cNvSpPr/>
          <p:nvPr/>
        </p:nvSpPr>
        <p:spPr>
          <a:xfrm>
            <a:off x="3648021" y="1878440"/>
            <a:ext cx="219456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02</a:t>
            </a:r>
            <a:endParaRPr lang="en-US" sz="760" dirty="0"/>
          </a:p>
        </p:txBody>
      </p:sp>
      <p:sp>
        <p:nvSpPr>
          <p:cNvPr id="45" name="Text 15">
            <a:extLst>
              <a:ext uri="{FF2B5EF4-FFF2-40B4-BE49-F238E27FC236}">
                <a16:creationId xmlns:a16="http://schemas.microsoft.com/office/drawing/2014/main" id="{6ABE2B11-A0D1-435C-BE9B-34AD9224239D}"/>
              </a:ext>
            </a:extLst>
          </p:cNvPr>
          <p:cNvSpPr/>
          <p:nvPr/>
        </p:nvSpPr>
        <p:spPr>
          <a:xfrm>
            <a:off x="3967626" y="1857538"/>
            <a:ext cx="157276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Переход</a:t>
            </a:r>
            <a:r>
              <a:rPr lang="en-US" sz="10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</a:t>
            </a:r>
            <a:r>
              <a:rPr lang="en-US" sz="10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сайты</a:t>
            </a:r>
            <a:r>
              <a:rPr lang="en-US" sz="10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отзывов</a:t>
            </a:r>
            <a:endParaRPr lang="en-US" sz="1060" dirty="0"/>
          </a:p>
        </p:txBody>
      </p:sp>
      <p:sp>
        <p:nvSpPr>
          <p:cNvPr id="46" name="Text 16">
            <a:extLst>
              <a:ext uri="{FF2B5EF4-FFF2-40B4-BE49-F238E27FC236}">
                <a16:creationId xmlns:a16="http://schemas.microsoft.com/office/drawing/2014/main" id="{4787C4F6-ADD5-4885-A373-6A88BE3AE2E8}"/>
              </a:ext>
            </a:extLst>
          </p:cNvPr>
          <p:cNvSpPr/>
          <p:nvPr/>
        </p:nvSpPr>
        <p:spPr>
          <a:xfrm>
            <a:off x="3749040" y="2303831"/>
            <a:ext cx="192024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Если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оценка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положительная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система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отправляет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прямые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ссылки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Yandex, Google и 2GIS.</a:t>
            </a:r>
            <a:endParaRPr lang="en-US" sz="870" dirty="0"/>
          </a:p>
        </p:txBody>
      </p:sp>
      <p:sp>
        <p:nvSpPr>
          <p:cNvPr id="47" name="Shape 17">
            <a:extLst>
              <a:ext uri="{FF2B5EF4-FFF2-40B4-BE49-F238E27FC236}">
                <a16:creationId xmlns:a16="http://schemas.microsoft.com/office/drawing/2014/main" id="{38A8F5F4-6ADC-4AA5-8D13-64E8981916F4}"/>
              </a:ext>
            </a:extLst>
          </p:cNvPr>
          <p:cNvSpPr/>
          <p:nvPr/>
        </p:nvSpPr>
        <p:spPr>
          <a:xfrm>
            <a:off x="6419088" y="1730831"/>
            <a:ext cx="2267712" cy="1444752"/>
          </a:xfrm>
          <a:prstGeom prst="roundRect">
            <a:avLst>
              <a:gd name="adj" fmla="val 5063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8" name="Shape 18">
            <a:extLst>
              <a:ext uri="{FF2B5EF4-FFF2-40B4-BE49-F238E27FC236}">
                <a16:creationId xmlns:a16="http://schemas.microsoft.com/office/drawing/2014/main" id="{C3C91E6C-FAA4-416F-8E8B-106A0A042C53}"/>
              </a:ext>
            </a:extLst>
          </p:cNvPr>
          <p:cNvSpPr/>
          <p:nvPr/>
        </p:nvSpPr>
        <p:spPr>
          <a:xfrm>
            <a:off x="6565392" y="1825316"/>
            <a:ext cx="219456" cy="219456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49" name="Text 19">
            <a:extLst>
              <a:ext uri="{FF2B5EF4-FFF2-40B4-BE49-F238E27FC236}">
                <a16:creationId xmlns:a16="http://schemas.microsoft.com/office/drawing/2014/main" id="{0FB15CA2-528F-4C88-8323-F430255F147B}"/>
              </a:ext>
            </a:extLst>
          </p:cNvPr>
          <p:cNvSpPr/>
          <p:nvPr/>
        </p:nvSpPr>
        <p:spPr>
          <a:xfrm>
            <a:off x="6574101" y="1878440"/>
            <a:ext cx="219456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03</a:t>
            </a:r>
            <a:endParaRPr lang="en-US" sz="760" dirty="0"/>
          </a:p>
        </p:txBody>
      </p:sp>
      <p:sp>
        <p:nvSpPr>
          <p:cNvPr id="50" name="Text 20">
            <a:extLst>
              <a:ext uri="{FF2B5EF4-FFF2-40B4-BE49-F238E27FC236}">
                <a16:creationId xmlns:a16="http://schemas.microsoft.com/office/drawing/2014/main" id="{AB763EA2-0BE3-4C40-8F5F-DBB03FAD16DE}"/>
              </a:ext>
            </a:extLst>
          </p:cNvPr>
          <p:cNvSpPr/>
          <p:nvPr/>
        </p:nvSpPr>
        <p:spPr>
          <a:xfrm>
            <a:off x="6884997" y="1822705"/>
            <a:ext cx="157276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Отработка</a:t>
            </a:r>
            <a:r>
              <a:rPr lang="en-US" sz="10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негатива</a:t>
            </a:r>
            <a:endParaRPr lang="en-US" sz="1060" dirty="0"/>
          </a:p>
        </p:txBody>
      </p:sp>
      <p:sp>
        <p:nvSpPr>
          <p:cNvPr id="51" name="Text 21">
            <a:extLst>
              <a:ext uri="{FF2B5EF4-FFF2-40B4-BE49-F238E27FC236}">
                <a16:creationId xmlns:a16="http://schemas.microsoft.com/office/drawing/2014/main" id="{7F22F580-A844-43A6-96C0-294828BC2761}"/>
              </a:ext>
            </a:extLst>
          </p:cNvPr>
          <p:cNvSpPr/>
          <p:nvPr/>
        </p:nvSpPr>
        <p:spPr>
          <a:xfrm>
            <a:off x="6611572" y="2306955"/>
            <a:ext cx="192024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Если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недоволен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система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переводит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диалог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сценарий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уточнения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уведомляет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ответственного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сотрудника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70" dirty="0"/>
          </a:p>
        </p:txBody>
      </p:sp>
      <p:sp>
        <p:nvSpPr>
          <p:cNvPr id="52" name="Shape 22">
            <a:extLst>
              <a:ext uri="{FF2B5EF4-FFF2-40B4-BE49-F238E27FC236}">
                <a16:creationId xmlns:a16="http://schemas.microsoft.com/office/drawing/2014/main" id="{D9FD28C6-CDEA-4100-9F96-92D98834ADEA}"/>
              </a:ext>
            </a:extLst>
          </p:cNvPr>
          <p:cNvSpPr/>
          <p:nvPr/>
        </p:nvSpPr>
        <p:spPr>
          <a:xfrm>
            <a:off x="9345168" y="1730831"/>
            <a:ext cx="2267712" cy="1444752"/>
          </a:xfrm>
          <a:prstGeom prst="roundRect">
            <a:avLst>
              <a:gd name="adj" fmla="val 5063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3" name="Shape 23">
            <a:extLst>
              <a:ext uri="{FF2B5EF4-FFF2-40B4-BE49-F238E27FC236}">
                <a16:creationId xmlns:a16="http://schemas.microsoft.com/office/drawing/2014/main" id="{64C01DCF-27FE-4A7D-A8AB-64DFEBE1D04C}"/>
              </a:ext>
            </a:extLst>
          </p:cNvPr>
          <p:cNvSpPr/>
          <p:nvPr/>
        </p:nvSpPr>
        <p:spPr>
          <a:xfrm>
            <a:off x="9491472" y="1825316"/>
            <a:ext cx="219456" cy="219456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54" name="Text 24">
            <a:extLst>
              <a:ext uri="{FF2B5EF4-FFF2-40B4-BE49-F238E27FC236}">
                <a16:creationId xmlns:a16="http://schemas.microsoft.com/office/drawing/2014/main" id="{03D916A9-DEEF-4B27-A453-24227854581A}"/>
              </a:ext>
            </a:extLst>
          </p:cNvPr>
          <p:cNvSpPr/>
          <p:nvPr/>
        </p:nvSpPr>
        <p:spPr>
          <a:xfrm>
            <a:off x="9500181" y="1878440"/>
            <a:ext cx="219456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04</a:t>
            </a:r>
            <a:endParaRPr lang="en-US" sz="760" dirty="0"/>
          </a:p>
        </p:txBody>
      </p:sp>
      <p:sp>
        <p:nvSpPr>
          <p:cNvPr id="55" name="Text 25">
            <a:extLst>
              <a:ext uri="{FF2B5EF4-FFF2-40B4-BE49-F238E27FC236}">
                <a16:creationId xmlns:a16="http://schemas.microsoft.com/office/drawing/2014/main" id="{26D72EDA-D14B-498A-A8C3-76EA952BEB30}"/>
              </a:ext>
            </a:extLst>
          </p:cNvPr>
          <p:cNvSpPr/>
          <p:nvPr/>
        </p:nvSpPr>
        <p:spPr>
          <a:xfrm>
            <a:off x="9795837" y="1849056"/>
            <a:ext cx="1475231" cy="21335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Повторные</a:t>
            </a:r>
            <a:r>
              <a:rPr lang="en-US" sz="10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запросы</a:t>
            </a:r>
            <a:r>
              <a:rPr lang="en-US" sz="10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10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бонусы</a:t>
            </a:r>
            <a:endParaRPr lang="en-US" sz="1060" dirty="0"/>
          </a:p>
        </p:txBody>
      </p:sp>
      <p:sp>
        <p:nvSpPr>
          <p:cNvPr id="56" name="Text 26">
            <a:extLst>
              <a:ext uri="{FF2B5EF4-FFF2-40B4-BE49-F238E27FC236}">
                <a16:creationId xmlns:a16="http://schemas.microsoft.com/office/drawing/2014/main" id="{9BD64C8F-67B8-4058-8B7A-417CA191F7BE}"/>
              </a:ext>
            </a:extLst>
          </p:cNvPr>
          <p:cNvSpPr/>
          <p:nvPr/>
        </p:nvSpPr>
        <p:spPr>
          <a:xfrm>
            <a:off x="9537652" y="2306955"/>
            <a:ext cx="192024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автоматически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повторять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запрос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просить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скриншот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отзыва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начислять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7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вознаграждение</a:t>
            </a: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70" dirty="0"/>
          </a:p>
        </p:txBody>
      </p:sp>
      <p:sp>
        <p:nvSpPr>
          <p:cNvPr id="57" name="Shape 27">
            <a:extLst>
              <a:ext uri="{FF2B5EF4-FFF2-40B4-BE49-F238E27FC236}">
                <a16:creationId xmlns:a16="http://schemas.microsoft.com/office/drawing/2014/main" id="{43903AC8-2DEF-417D-B236-AF571685ECB9}"/>
              </a:ext>
            </a:extLst>
          </p:cNvPr>
          <p:cNvSpPr/>
          <p:nvPr/>
        </p:nvSpPr>
        <p:spPr>
          <a:xfrm>
            <a:off x="566929" y="3707233"/>
            <a:ext cx="5529072" cy="1990699"/>
          </a:xfrm>
          <a:prstGeom prst="roundRect">
            <a:avLst>
              <a:gd name="adj" fmla="val 3556"/>
            </a:avLst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8" name="Text 28">
            <a:extLst>
              <a:ext uri="{FF2B5EF4-FFF2-40B4-BE49-F238E27FC236}">
                <a16:creationId xmlns:a16="http://schemas.microsoft.com/office/drawing/2014/main" id="{FC2408A0-1DE2-4086-BB10-7A9BD5012EC5}"/>
              </a:ext>
            </a:extLst>
          </p:cNvPr>
          <p:cNvSpPr/>
          <p:nvPr/>
        </p:nvSpPr>
        <p:spPr>
          <a:xfrm>
            <a:off x="822960" y="3875740"/>
            <a:ext cx="267004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1200" b="1" dirty="0">
                <a:solidFill>
                  <a:srgbClr val="F3F7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</a:t>
            </a:r>
            <a:r>
              <a:rPr lang="en-US" sz="1200" b="1" dirty="0" err="1">
                <a:solidFill>
                  <a:srgbClr val="F3F7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ля</a:t>
            </a:r>
            <a:r>
              <a:rPr lang="en-US" sz="1200" b="1" dirty="0">
                <a:solidFill>
                  <a:srgbClr val="F3F7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200" b="1" dirty="0" err="1">
                <a:solidFill>
                  <a:srgbClr val="F3F7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бизнеса</a:t>
            </a:r>
            <a:endParaRPr lang="en-US" sz="1200" dirty="0"/>
          </a:p>
        </p:txBody>
      </p:sp>
      <p:sp>
        <p:nvSpPr>
          <p:cNvPr id="60" name="Shape 30">
            <a:extLst>
              <a:ext uri="{FF2B5EF4-FFF2-40B4-BE49-F238E27FC236}">
                <a16:creationId xmlns:a16="http://schemas.microsoft.com/office/drawing/2014/main" id="{65AD6F7D-93F5-4CC4-BBF3-1D7ECEFEE102}"/>
              </a:ext>
            </a:extLst>
          </p:cNvPr>
          <p:cNvSpPr/>
          <p:nvPr/>
        </p:nvSpPr>
        <p:spPr>
          <a:xfrm>
            <a:off x="6421088" y="3707232"/>
            <a:ext cx="3102425" cy="1021515"/>
          </a:xfrm>
          <a:prstGeom prst="roundRect">
            <a:avLst>
              <a:gd name="adj" fmla="val 7273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ru-RU" dirty="0"/>
          </a:p>
        </p:txBody>
      </p:sp>
      <p:sp>
        <p:nvSpPr>
          <p:cNvPr id="61" name="Text 31">
            <a:extLst>
              <a:ext uri="{FF2B5EF4-FFF2-40B4-BE49-F238E27FC236}">
                <a16:creationId xmlns:a16="http://schemas.microsoft.com/office/drawing/2014/main" id="{E7886F63-0212-4BBA-A69C-BA18B8C42B54}"/>
              </a:ext>
            </a:extLst>
          </p:cNvPr>
          <p:cNvSpPr/>
          <p:nvPr/>
        </p:nvSpPr>
        <p:spPr>
          <a:xfrm>
            <a:off x="6605959" y="3876175"/>
            <a:ext cx="2697480" cy="6435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Продукт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подходит</a:t>
            </a:r>
            <a:endParaRPr lang="en-US" sz="1100" dirty="0"/>
          </a:p>
          <a:p>
            <a:pPr algn="ctr"/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автосервисов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которым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важно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повышать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рейтинг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держать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качество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сервиса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контролем</a:t>
            </a:r>
            <a:r>
              <a:rPr lang="en-US" sz="1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200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9491472" y="164592"/>
            <a:ext cx="2121408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9561137" y="232737"/>
            <a:ext cx="1986425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ru-RU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Запрос и обработка отзывов</a:t>
            </a:r>
            <a:endParaRPr lang="en-US" sz="900" dirty="0">
              <a:solidFill>
                <a:srgbClr val="366AF3"/>
              </a:solidFill>
            </a:endParaRPr>
          </a:p>
        </p:txBody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9510" y="575403"/>
            <a:ext cx="6897189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дает </a:t>
            </a: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продукт</a:t>
            </a: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«</a:t>
            </a:r>
            <a:r>
              <a:rPr lang="ru-RU" sz="24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Управление репутацией</a:t>
            </a: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»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5999" y="1095416"/>
            <a:ext cx="86811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Продукт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помогает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компании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быстро получать оценки качества, повышать долю опубликованных отзывов и не терять негативную обратную связь.</a:t>
            </a:r>
            <a:endParaRPr lang="en-US" sz="980" dirty="0"/>
          </a:p>
        </p:txBody>
      </p:sp>
      <p:sp>
        <p:nvSpPr>
          <p:cNvPr id="35" name="Text 9">
            <a:extLst>
              <a:ext uri="{FF2B5EF4-FFF2-40B4-BE49-F238E27FC236}">
                <a16:creationId xmlns:a16="http://schemas.microsoft.com/office/drawing/2014/main" id="{5565D064-187B-424C-9C86-670003BD7522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34" name="Text 9">
            <a:extLst>
              <a:ext uri="{FF2B5EF4-FFF2-40B4-BE49-F238E27FC236}">
                <a16:creationId xmlns:a16="http://schemas.microsoft.com/office/drawing/2014/main" id="{5565D064-187B-424C-9C86-670003BD7522}"/>
              </a:ext>
            </a:extLst>
          </p:cNvPr>
          <p:cNvSpPr/>
          <p:nvPr/>
        </p:nvSpPr>
        <p:spPr>
          <a:xfrm>
            <a:off x="811555" y="5303349"/>
            <a:ext cx="271971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366AF3"/>
                </a:solidFill>
                <a:latin typeface="Arial" pitchFamily="34" charset="0"/>
                <a:cs typeface="Arial" pitchFamily="34" charset="-120"/>
              </a:rPr>
              <a:t>Max/Telegram/WhatsApp</a:t>
            </a:r>
            <a:endParaRPr lang="en-US" sz="1000" dirty="0"/>
          </a:p>
        </p:txBody>
      </p:sp>
      <p:sp>
        <p:nvSpPr>
          <p:cNvPr id="36" name="Text 6"/>
          <p:cNvSpPr/>
          <p:nvPr/>
        </p:nvSpPr>
        <p:spPr>
          <a:xfrm>
            <a:off x="831669" y="4492037"/>
            <a:ext cx="5023975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Продукт </a:t>
            </a:r>
            <a:r>
              <a:rPr lang="en-US" sz="1000" dirty="0" err="1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помогает</a:t>
            </a:r>
            <a:r>
              <a:rPr lang="en-US" sz="1000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000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компании</a:t>
            </a:r>
            <a:r>
              <a:rPr lang="en-US" sz="1000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быстро получать оценки качества, повышать долю опубликованных отзывов и не терять негативную обратную связь.</a:t>
            </a:r>
            <a:endParaRPr lang="en-US" sz="1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 11">
            <a:extLst>
              <a:ext uri="{FF2B5EF4-FFF2-40B4-BE49-F238E27FC236}">
                <a16:creationId xmlns:a16="http://schemas.microsoft.com/office/drawing/2014/main" id="{715080DD-CD65-4F80-86ED-EC692685DBA3}"/>
              </a:ext>
            </a:extLst>
          </p:cNvPr>
          <p:cNvSpPr/>
          <p:nvPr/>
        </p:nvSpPr>
        <p:spPr>
          <a:xfrm>
            <a:off x="2282085" y="2212848"/>
            <a:ext cx="164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7D3D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2200" dirty="0"/>
          </a:p>
        </p:txBody>
      </p:sp>
      <p:sp>
        <p:nvSpPr>
          <p:cNvPr id="76" name="Text 16">
            <a:extLst>
              <a:ext uri="{FF2B5EF4-FFF2-40B4-BE49-F238E27FC236}">
                <a16:creationId xmlns:a16="http://schemas.microsoft.com/office/drawing/2014/main" id="{C339F6AE-AD75-4E79-AAD0-0F7EF59C6B4C}"/>
              </a:ext>
            </a:extLst>
          </p:cNvPr>
          <p:cNvSpPr/>
          <p:nvPr/>
        </p:nvSpPr>
        <p:spPr>
          <a:xfrm>
            <a:off x="4193181" y="2212848"/>
            <a:ext cx="164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7D3D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2200" dirty="0"/>
          </a:p>
        </p:txBody>
      </p:sp>
      <p:sp>
        <p:nvSpPr>
          <p:cNvPr id="77" name="Text 21">
            <a:extLst>
              <a:ext uri="{FF2B5EF4-FFF2-40B4-BE49-F238E27FC236}">
                <a16:creationId xmlns:a16="http://schemas.microsoft.com/office/drawing/2014/main" id="{1C8128FF-F04A-42D6-921D-5D37D2874EAE}"/>
              </a:ext>
            </a:extLst>
          </p:cNvPr>
          <p:cNvSpPr/>
          <p:nvPr/>
        </p:nvSpPr>
        <p:spPr>
          <a:xfrm>
            <a:off x="6104277" y="2212848"/>
            <a:ext cx="164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7D3D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2200" dirty="0"/>
          </a:p>
        </p:txBody>
      </p:sp>
      <p:sp>
        <p:nvSpPr>
          <p:cNvPr id="78" name="Text 26">
            <a:extLst>
              <a:ext uri="{FF2B5EF4-FFF2-40B4-BE49-F238E27FC236}">
                <a16:creationId xmlns:a16="http://schemas.microsoft.com/office/drawing/2014/main" id="{6CF704D4-2D72-4D16-A43A-1E158E59A8D5}"/>
              </a:ext>
            </a:extLst>
          </p:cNvPr>
          <p:cNvSpPr/>
          <p:nvPr/>
        </p:nvSpPr>
        <p:spPr>
          <a:xfrm>
            <a:off x="8015373" y="2212848"/>
            <a:ext cx="164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7D3D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2200" dirty="0"/>
          </a:p>
        </p:txBody>
      </p:sp>
      <p:sp>
        <p:nvSpPr>
          <p:cNvPr id="79" name="Text 31">
            <a:extLst>
              <a:ext uri="{FF2B5EF4-FFF2-40B4-BE49-F238E27FC236}">
                <a16:creationId xmlns:a16="http://schemas.microsoft.com/office/drawing/2014/main" id="{06F3E09E-F508-441B-A63D-E3DE986CEEB4}"/>
              </a:ext>
            </a:extLst>
          </p:cNvPr>
          <p:cNvSpPr/>
          <p:nvPr/>
        </p:nvSpPr>
        <p:spPr>
          <a:xfrm>
            <a:off x="9926469" y="2212848"/>
            <a:ext cx="164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7D3D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2200" dirty="0"/>
          </a:p>
        </p:txBody>
      </p:sp>
      <p:sp>
        <p:nvSpPr>
          <p:cNvPr id="69" name="Shape 7">
            <a:extLst>
              <a:ext uri="{FF2B5EF4-FFF2-40B4-BE49-F238E27FC236}">
                <a16:creationId xmlns:a16="http://schemas.microsoft.com/office/drawing/2014/main" id="{A41B9F3E-C653-4A4F-AA39-9F5BBE0496AE}"/>
              </a:ext>
            </a:extLst>
          </p:cNvPr>
          <p:cNvSpPr/>
          <p:nvPr/>
        </p:nvSpPr>
        <p:spPr>
          <a:xfrm>
            <a:off x="543411" y="1794838"/>
            <a:ext cx="1709928" cy="1965960"/>
          </a:xfrm>
          <a:prstGeom prst="roundRect">
            <a:avLst>
              <a:gd name="adj" fmla="val 427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4" name="Shape 8">
            <a:extLst>
              <a:ext uri="{FF2B5EF4-FFF2-40B4-BE49-F238E27FC236}">
                <a16:creationId xmlns:a16="http://schemas.microsoft.com/office/drawing/2014/main" id="{30FE2905-40A3-437B-A6D0-89CFBAD652AD}"/>
              </a:ext>
            </a:extLst>
          </p:cNvPr>
          <p:cNvSpPr/>
          <p:nvPr/>
        </p:nvSpPr>
        <p:spPr>
          <a:xfrm>
            <a:off x="1183491" y="1959430"/>
            <a:ext cx="320040" cy="320040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45" name="Text 9">
            <a:extLst>
              <a:ext uri="{FF2B5EF4-FFF2-40B4-BE49-F238E27FC236}">
                <a16:creationId xmlns:a16="http://schemas.microsoft.com/office/drawing/2014/main" id="{2A92C2CD-1730-43CB-B224-6F9186FC5AB8}"/>
              </a:ext>
            </a:extLst>
          </p:cNvPr>
          <p:cNvSpPr/>
          <p:nvPr/>
        </p:nvSpPr>
        <p:spPr>
          <a:xfrm>
            <a:off x="1183491" y="2025834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050" dirty="0"/>
          </a:p>
        </p:txBody>
      </p:sp>
      <p:sp>
        <p:nvSpPr>
          <p:cNvPr id="46" name="Text 10">
            <a:extLst>
              <a:ext uri="{FF2B5EF4-FFF2-40B4-BE49-F238E27FC236}">
                <a16:creationId xmlns:a16="http://schemas.microsoft.com/office/drawing/2014/main" id="{0B974870-E793-4D70-B419-FE481EF85112}"/>
              </a:ext>
            </a:extLst>
          </p:cNvPr>
          <p:cNvSpPr/>
          <p:nvPr/>
        </p:nvSpPr>
        <p:spPr>
          <a:xfrm>
            <a:off x="675789" y="2695795"/>
            <a:ext cx="1417320" cy="5878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Создается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запрос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отзыва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визиту</a:t>
            </a:r>
            <a:endParaRPr lang="en-US" sz="900" dirty="0"/>
          </a:p>
        </p:txBody>
      </p:sp>
      <p:sp>
        <p:nvSpPr>
          <p:cNvPr id="47" name="Shape 12">
            <a:extLst>
              <a:ext uri="{FF2B5EF4-FFF2-40B4-BE49-F238E27FC236}">
                <a16:creationId xmlns:a16="http://schemas.microsoft.com/office/drawing/2014/main" id="{3A48A6D8-3308-4915-8619-FEAEEBA77C03}"/>
              </a:ext>
            </a:extLst>
          </p:cNvPr>
          <p:cNvSpPr/>
          <p:nvPr/>
        </p:nvSpPr>
        <p:spPr>
          <a:xfrm>
            <a:off x="2454507" y="1794838"/>
            <a:ext cx="1709928" cy="1965960"/>
          </a:xfrm>
          <a:prstGeom prst="roundRect">
            <a:avLst>
              <a:gd name="adj" fmla="val 427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8" name="Shape 13">
            <a:extLst>
              <a:ext uri="{FF2B5EF4-FFF2-40B4-BE49-F238E27FC236}">
                <a16:creationId xmlns:a16="http://schemas.microsoft.com/office/drawing/2014/main" id="{133390B6-89EF-45B0-937D-BE993C93E4A8}"/>
              </a:ext>
            </a:extLst>
          </p:cNvPr>
          <p:cNvSpPr/>
          <p:nvPr/>
        </p:nvSpPr>
        <p:spPr>
          <a:xfrm>
            <a:off x="3094587" y="1959430"/>
            <a:ext cx="320040" cy="320040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49" name="Text 14">
            <a:extLst>
              <a:ext uri="{FF2B5EF4-FFF2-40B4-BE49-F238E27FC236}">
                <a16:creationId xmlns:a16="http://schemas.microsoft.com/office/drawing/2014/main" id="{4D0ED661-4CB7-40D2-B90A-CE34264FFA26}"/>
              </a:ext>
            </a:extLst>
          </p:cNvPr>
          <p:cNvSpPr/>
          <p:nvPr/>
        </p:nvSpPr>
        <p:spPr>
          <a:xfrm>
            <a:off x="3094587" y="2025834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050" dirty="0"/>
          </a:p>
        </p:txBody>
      </p:sp>
      <p:sp>
        <p:nvSpPr>
          <p:cNvPr id="50" name="Text 15">
            <a:extLst>
              <a:ext uri="{FF2B5EF4-FFF2-40B4-BE49-F238E27FC236}">
                <a16:creationId xmlns:a16="http://schemas.microsoft.com/office/drawing/2014/main" id="{E47D2480-3E63-480C-9D9B-CE6A174BBA1F}"/>
              </a:ext>
            </a:extLst>
          </p:cNvPr>
          <p:cNvSpPr/>
          <p:nvPr/>
        </p:nvSpPr>
        <p:spPr>
          <a:xfrm>
            <a:off x="2586885" y="2695795"/>
            <a:ext cx="1417320" cy="5878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отправляет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оценку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1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5</a:t>
            </a:r>
            <a:endParaRPr lang="en-US" sz="900" dirty="0"/>
          </a:p>
        </p:txBody>
      </p:sp>
      <p:sp>
        <p:nvSpPr>
          <p:cNvPr id="51" name="Shape 17">
            <a:extLst>
              <a:ext uri="{FF2B5EF4-FFF2-40B4-BE49-F238E27FC236}">
                <a16:creationId xmlns:a16="http://schemas.microsoft.com/office/drawing/2014/main" id="{C322A4ED-C215-4BC0-9073-83D3CCF61CF0}"/>
              </a:ext>
            </a:extLst>
          </p:cNvPr>
          <p:cNvSpPr/>
          <p:nvPr/>
        </p:nvSpPr>
        <p:spPr>
          <a:xfrm>
            <a:off x="4365603" y="1794838"/>
            <a:ext cx="1709928" cy="1965960"/>
          </a:xfrm>
          <a:prstGeom prst="roundRect">
            <a:avLst>
              <a:gd name="adj" fmla="val 427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2" name="Shape 18">
            <a:extLst>
              <a:ext uri="{FF2B5EF4-FFF2-40B4-BE49-F238E27FC236}">
                <a16:creationId xmlns:a16="http://schemas.microsoft.com/office/drawing/2014/main" id="{75E7AE01-FCA1-4B9E-8930-973DB9FAA508}"/>
              </a:ext>
            </a:extLst>
          </p:cNvPr>
          <p:cNvSpPr/>
          <p:nvPr/>
        </p:nvSpPr>
        <p:spPr>
          <a:xfrm>
            <a:off x="5005683" y="1959430"/>
            <a:ext cx="320040" cy="320040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53" name="Text 19">
            <a:extLst>
              <a:ext uri="{FF2B5EF4-FFF2-40B4-BE49-F238E27FC236}">
                <a16:creationId xmlns:a16="http://schemas.microsoft.com/office/drawing/2014/main" id="{B4FEE107-32AF-43B3-8070-A099D496DFAB}"/>
              </a:ext>
            </a:extLst>
          </p:cNvPr>
          <p:cNvSpPr/>
          <p:nvPr/>
        </p:nvSpPr>
        <p:spPr>
          <a:xfrm>
            <a:off x="5005683" y="2025834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050" dirty="0"/>
          </a:p>
        </p:txBody>
      </p:sp>
      <p:sp>
        <p:nvSpPr>
          <p:cNvPr id="54" name="Text 20">
            <a:extLst>
              <a:ext uri="{FF2B5EF4-FFF2-40B4-BE49-F238E27FC236}">
                <a16:creationId xmlns:a16="http://schemas.microsoft.com/office/drawing/2014/main" id="{2ED1E4D4-AB1C-46ED-A9F8-F32286459DBF}"/>
              </a:ext>
            </a:extLst>
          </p:cNvPr>
          <p:cNvSpPr/>
          <p:nvPr/>
        </p:nvSpPr>
        <p:spPr>
          <a:xfrm>
            <a:off x="4497981" y="2695795"/>
            <a:ext cx="1417320" cy="5878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Положительный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ответ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переводится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сайты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отзывов</a:t>
            </a:r>
            <a:endParaRPr lang="en-US" sz="900" dirty="0"/>
          </a:p>
        </p:txBody>
      </p:sp>
      <p:sp>
        <p:nvSpPr>
          <p:cNvPr id="55" name="Shape 22">
            <a:extLst>
              <a:ext uri="{FF2B5EF4-FFF2-40B4-BE49-F238E27FC236}">
                <a16:creationId xmlns:a16="http://schemas.microsoft.com/office/drawing/2014/main" id="{865D5FD1-9ED1-4220-A4DF-0D40D3D679B5}"/>
              </a:ext>
            </a:extLst>
          </p:cNvPr>
          <p:cNvSpPr/>
          <p:nvPr/>
        </p:nvSpPr>
        <p:spPr>
          <a:xfrm>
            <a:off x="6276699" y="1794838"/>
            <a:ext cx="1709928" cy="1965960"/>
          </a:xfrm>
          <a:prstGeom prst="roundRect">
            <a:avLst>
              <a:gd name="adj" fmla="val 427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6" name="Shape 23">
            <a:extLst>
              <a:ext uri="{FF2B5EF4-FFF2-40B4-BE49-F238E27FC236}">
                <a16:creationId xmlns:a16="http://schemas.microsoft.com/office/drawing/2014/main" id="{571F22C0-A67F-4FB4-9B87-D34A1E0534F1}"/>
              </a:ext>
            </a:extLst>
          </p:cNvPr>
          <p:cNvSpPr/>
          <p:nvPr/>
        </p:nvSpPr>
        <p:spPr>
          <a:xfrm>
            <a:off x="6916779" y="1959430"/>
            <a:ext cx="320040" cy="320040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57" name="Text 24">
            <a:extLst>
              <a:ext uri="{FF2B5EF4-FFF2-40B4-BE49-F238E27FC236}">
                <a16:creationId xmlns:a16="http://schemas.microsoft.com/office/drawing/2014/main" id="{1B6B80E4-315E-4A73-BA38-F849B1463AA7}"/>
              </a:ext>
            </a:extLst>
          </p:cNvPr>
          <p:cNvSpPr/>
          <p:nvPr/>
        </p:nvSpPr>
        <p:spPr>
          <a:xfrm>
            <a:off x="6916779" y="2025834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050" dirty="0"/>
          </a:p>
        </p:txBody>
      </p:sp>
      <p:sp>
        <p:nvSpPr>
          <p:cNvPr id="58" name="Text 25">
            <a:extLst>
              <a:ext uri="{FF2B5EF4-FFF2-40B4-BE49-F238E27FC236}">
                <a16:creationId xmlns:a16="http://schemas.microsoft.com/office/drawing/2014/main" id="{84D24073-EA67-49C2-A875-34A1AD4334E9}"/>
              </a:ext>
            </a:extLst>
          </p:cNvPr>
          <p:cNvSpPr/>
          <p:nvPr/>
        </p:nvSpPr>
        <p:spPr>
          <a:xfrm>
            <a:off x="6409077" y="2695795"/>
            <a:ext cx="1417320" cy="5878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Негативный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ответ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переходит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сценарий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обратной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связи</a:t>
            </a:r>
            <a:endParaRPr lang="en-US" sz="900" dirty="0"/>
          </a:p>
        </p:txBody>
      </p:sp>
      <p:sp>
        <p:nvSpPr>
          <p:cNvPr id="59" name="Shape 27">
            <a:extLst>
              <a:ext uri="{FF2B5EF4-FFF2-40B4-BE49-F238E27FC236}">
                <a16:creationId xmlns:a16="http://schemas.microsoft.com/office/drawing/2014/main" id="{372EBC00-7CC4-4EFD-9B6C-DE719BF704AF}"/>
              </a:ext>
            </a:extLst>
          </p:cNvPr>
          <p:cNvSpPr/>
          <p:nvPr/>
        </p:nvSpPr>
        <p:spPr>
          <a:xfrm>
            <a:off x="8187795" y="1794838"/>
            <a:ext cx="1709928" cy="1965960"/>
          </a:xfrm>
          <a:prstGeom prst="roundRect">
            <a:avLst>
              <a:gd name="adj" fmla="val 427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60" name="Shape 28">
            <a:extLst>
              <a:ext uri="{FF2B5EF4-FFF2-40B4-BE49-F238E27FC236}">
                <a16:creationId xmlns:a16="http://schemas.microsoft.com/office/drawing/2014/main" id="{B80A2B08-BB66-4E47-8A52-F453C188DBC6}"/>
              </a:ext>
            </a:extLst>
          </p:cNvPr>
          <p:cNvSpPr/>
          <p:nvPr/>
        </p:nvSpPr>
        <p:spPr>
          <a:xfrm>
            <a:off x="8827875" y="1959430"/>
            <a:ext cx="320040" cy="320040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61" name="Text 29">
            <a:extLst>
              <a:ext uri="{FF2B5EF4-FFF2-40B4-BE49-F238E27FC236}">
                <a16:creationId xmlns:a16="http://schemas.microsoft.com/office/drawing/2014/main" id="{4A19F17B-CC74-4C19-A507-200D33C18487}"/>
              </a:ext>
            </a:extLst>
          </p:cNvPr>
          <p:cNvSpPr/>
          <p:nvPr/>
        </p:nvSpPr>
        <p:spPr>
          <a:xfrm>
            <a:off x="8827875" y="2025834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050" dirty="0"/>
          </a:p>
        </p:txBody>
      </p:sp>
      <p:sp>
        <p:nvSpPr>
          <p:cNvPr id="62" name="Text 30">
            <a:extLst>
              <a:ext uri="{FF2B5EF4-FFF2-40B4-BE49-F238E27FC236}">
                <a16:creationId xmlns:a16="http://schemas.microsoft.com/office/drawing/2014/main" id="{AF781978-07B6-492B-ACC9-4E57438E7463}"/>
              </a:ext>
            </a:extLst>
          </p:cNvPr>
          <p:cNvSpPr/>
          <p:nvPr/>
        </p:nvSpPr>
        <p:spPr>
          <a:xfrm>
            <a:off x="8320173" y="2695795"/>
            <a:ext cx="1417320" cy="5878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Менеджер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получает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уведомление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связывается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с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клиентом</a:t>
            </a:r>
            <a:endParaRPr lang="en-US" sz="900" dirty="0"/>
          </a:p>
        </p:txBody>
      </p:sp>
      <p:sp>
        <p:nvSpPr>
          <p:cNvPr id="63" name="Shape 32">
            <a:extLst>
              <a:ext uri="{FF2B5EF4-FFF2-40B4-BE49-F238E27FC236}">
                <a16:creationId xmlns:a16="http://schemas.microsoft.com/office/drawing/2014/main" id="{6F1A6BA8-E913-4270-A2C9-2020899296D4}"/>
              </a:ext>
            </a:extLst>
          </p:cNvPr>
          <p:cNvSpPr/>
          <p:nvPr/>
        </p:nvSpPr>
        <p:spPr>
          <a:xfrm>
            <a:off x="10098891" y="1794838"/>
            <a:ext cx="1709928" cy="1965960"/>
          </a:xfrm>
          <a:prstGeom prst="roundRect">
            <a:avLst>
              <a:gd name="adj" fmla="val 427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64" name="Shape 33">
            <a:extLst>
              <a:ext uri="{FF2B5EF4-FFF2-40B4-BE49-F238E27FC236}">
                <a16:creationId xmlns:a16="http://schemas.microsoft.com/office/drawing/2014/main" id="{D4DC052C-FD05-4615-B62C-ABEEE1E2258D}"/>
              </a:ext>
            </a:extLst>
          </p:cNvPr>
          <p:cNvSpPr/>
          <p:nvPr/>
        </p:nvSpPr>
        <p:spPr>
          <a:xfrm>
            <a:off x="10738971" y="1959430"/>
            <a:ext cx="320040" cy="320040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65" name="Text 34">
            <a:extLst>
              <a:ext uri="{FF2B5EF4-FFF2-40B4-BE49-F238E27FC236}">
                <a16:creationId xmlns:a16="http://schemas.microsoft.com/office/drawing/2014/main" id="{F775177C-1018-49E8-876A-415BD9703670}"/>
              </a:ext>
            </a:extLst>
          </p:cNvPr>
          <p:cNvSpPr/>
          <p:nvPr/>
        </p:nvSpPr>
        <p:spPr>
          <a:xfrm>
            <a:off x="10738971" y="2025834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1050" dirty="0"/>
          </a:p>
        </p:txBody>
      </p:sp>
      <p:sp>
        <p:nvSpPr>
          <p:cNvPr id="66" name="Text 35">
            <a:extLst>
              <a:ext uri="{FF2B5EF4-FFF2-40B4-BE49-F238E27FC236}">
                <a16:creationId xmlns:a16="http://schemas.microsoft.com/office/drawing/2014/main" id="{EE2641C6-1325-4489-A459-BD17A1805238}"/>
              </a:ext>
            </a:extLst>
          </p:cNvPr>
          <p:cNvSpPr/>
          <p:nvPr/>
        </p:nvSpPr>
        <p:spPr>
          <a:xfrm>
            <a:off x="10231269" y="2695795"/>
            <a:ext cx="1417320" cy="5878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Повторные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касания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бонусы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дожимают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сценарий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</a:t>
            </a:r>
            <a:r>
              <a:rPr lang="en-US" sz="9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результата</a:t>
            </a:r>
            <a:endParaRPr lang="en-US" sz="900" dirty="0"/>
          </a:p>
        </p:txBody>
      </p:sp>
      <p:sp>
        <p:nvSpPr>
          <p:cNvPr id="67" name="Shape 36">
            <a:extLst>
              <a:ext uri="{FF2B5EF4-FFF2-40B4-BE49-F238E27FC236}">
                <a16:creationId xmlns:a16="http://schemas.microsoft.com/office/drawing/2014/main" id="{DBD04D74-C12B-41BE-B451-A7860712762D}"/>
              </a:ext>
            </a:extLst>
          </p:cNvPr>
          <p:cNvSpPr/>
          <p:nvPr/>
        </p:nvSpPr>
        <p:spPr>
          <a:xfrm>
            <a:off x="621792" y="4590123"/>
            <a:ext cx="10927080" cy="640080"/>
          </a:xfrm>
          <a:prstGeom prst="roundRect">
            <a:avLst>
              <a:gd name="adj" fmla="val 114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68" name="Text 37">
            <a:extLst>
              <a:ext uri="{FF2B5EF4-FFF2-40B4-BE49-F238E27FC236}">
                <a16:creationId xmlns:a16="http://schemas.microsoft.com/office/drawing/2014/main" id="{8815E755-B074-4805-9FE4-70B41DD962CF}"/>
              </a:ext>
            </a:extLst>
          </p:cNvPr>
          <p:cNvSpPr/>
          <p:nvPr/>
        </p:nvSpPr>
        <p:spPr>
          <a:xfrm>
            <a:off x="859536" y="4826562"/>
            <a:ext cx="104241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ru-RU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продукт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встроены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шаблоны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словари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хороших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/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плохих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слов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повторные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запросы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отдельные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настройки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уведомлений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100" b="1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40" y="585216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 работает продукт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095540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Сценарий отзывов выстроен как понятный диалог с клиентом: от оценки визита до публикации отзыва или передачи негатива менеджеру.</a:t>
            </a:r>
            <a:endParaRPr lang="en-US" sz="980" dirty="0"/>
          </a:p>
        </p:txBody>
      </p:sp>
      <p:sp>
        <p:nvSpPr>
          <p:cNvPr id="41" name="Text 9">
            <a:extLst>
              <a:ext uri="{FF2B5EF4-FFF2-40B4-BE49-F238E27FC236}">
                <a16:creationId xmlns:a16="http://schemas.microsoft.com/office/drawing/2014/main" id="{BB7B4C52-854A-4827-AF47-A08ACB4DA858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42" name="Shape 2">
            <a:extLst>
              <a:ext uri="{FF2B5EF4-FFF2-40B4-BE49-F238E27FC236}">
                <a16:creationId xmlns:a16="http://schemas.microsoft.com/office/drawing/2014/main" id="{45BDD597-2AB9-431C-B4F1-D9851AF2768A}"/>
              </a:ext>
            </a:extLst>
          </p:cNvPr>
          <p:cNvSpPr/>
          <p:nvPr/>
        </p:nvSpPr>
        <p:spPr>
          <a:xfrm>
            <a:off x="9491472" y="164592"/>
            <a:ext cx="2121408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40" name="Text 3">
            <a:extLst>
              <a:ext uri="{FF2B5EF4-FFF2-40B4-BE49-F238E27FC236}">
                <a16:creationId xmlns:a16="http://schemas.microsoft.com/office/drawing/2014/main" id="{37996B5E-C812-4ED1-9958-D3B03802DEFF}"/>
              </a:ext>
            </a:extLst>
          </p:cNvPr>
          <p:cNvSpPr/>
          <p:nvPr/>
        </p:nvSpPr>
        <p:spPr>
          <a:xfrm>
            <a:off x="9561137" y="232737"/>
            <a:ext cx="1986425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ru-RU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Запрос и обработка отзывов</a:t>
            </a:r>
            <a:endParaRPr lang="en-US" sz="900" dirty="0">
              <a:solidFill>
                <a:srgbClr val="366AF3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7">
            <a:extLst>
              <a:ext uri="{FF2B5EF4-FFF2-40B4-BE49-F238E27FC236}">
                <a16:creationId xmlns:a16="http://schemas.microsoft.com/office/drawing/2014/main" id="{4CD26742-CD12-44D6-AAB6-9E2441B33081}"/>
              </a:ext>
            </a:extLst>
          </p:cNvPr>
          <p:cNvSpPr/>
          <p:nvPr/>
        </p:nvSpPr>
        <p:spPr>
          <a:xfrm>
            <a:off x="899333" y="1603689"/>
            <a:ext cx="5736597" cy="4631652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1" name="Shape 8">
            <a:extLst>
              <a:ext uri="{FF2B5EF4-FFF2-40B4-BE49-F238E27FC236}">
                <a16:creationId xmlns:a16="http://schemas.microsoft.com/office/drawing/2014/main" id="{32B9F65D-B8D5-4A28-AE1E-6847E948C3D6}"/>
              </a:ext>
            </a:extLst>
          </p:cNvPr>
          <p:cNvSpPr/>
          <p:nvPr/>
        </p:nvSpPr>
        <p:spPr>
          <a:xfrm>
            <a:off x="1025612" y="1433229"/>
            <a:ext cx="1123406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24" name="Text 9">
            <a:extLst>
              <a:ext uri="{FF2B5EF4-FFF2-40B4-BE49-F238E27FC236}">
                <a16:creationId xmlns:a16="http://schemas.microsoft.com/office/drawing/2014/main" id="{E82EC687-1C35-42F0-9FC5-E9A521A8BA4D}"/>
              </a:ext>
            </a:extLst>
          </p:cNvPr>
          <p:cNvSpPr/>
          <p:nvPr/>
        </p:nvSpPr>
        <p:spPr>
          <a:xfrm>
            <a:off x="1153721" y="1544484"/>
            <a:ext cx="1103887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Карточка</a:t>
            </a:r>
            <a:r>
              <a:rPr lang="en-US" sz="7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филиала</a:t>
            </a:r>
            <a:endParaRPr lang="en-US" sz="760" dirty="0"/>
          </a:p>
          <a:p>
            <a:pPr marL="0" indent="0">
              <a:buNone/>
            </a:pPr>
            <a:endParaRPr lang="en-US" sz="760" dirty="0"/>
          </a:p>
        </p:txBody>
      </p:sp>
      <p:sp>
        <p:nvSpPr>
          <p:cNvPr id="25" name="Shape 10">
            <a:extLst>
              <a:ext uri="{FF2B5EF4-FFF2-40B4-BE49-F238E27FC236}">
                <a16:creationId xmlns:a16="http://schemas.microsoft.com/office/drawing/2014/main" id="{7749AFB5-2A7A-4685-AE15-AF00DFF27CC5}"/>
              </a:ext>
            </a:extLst>
          </p:cNvPr>
          <p:cNvSpPr/>
          <p:nvPr/>
        </p:nvSpPr>
        <p:spPr>
          <a:xfrm>
            <a:off x="7307363" y="1921108"/>
            <a:ext cx="2732749" cy="1866258"/>
          </a:xfrm>
          <a:prstGeom prst="roundRect">
            <a:avLst>
              <a:gd name="adj" fmla="val 5063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6" name="Text 11">
            <a:extLst>
              <a:ext uri="{FF2B5EF4-FFF2-40B4-BE49-F238E27FC236}">
                <a16:creationId xmlns:a16="http://schemas.microsoft.com/office/drawing/2014/main" id="{A6DED9A0-908B-45F2-AD4B-034534642BC9}"/>
              </a:ext>
            </a:extLst>
          </p:cNvPr>
          <p:cNvSpPr/>
          <p:nvPr/>
        </p:nvSpPr>
        <p:spPr>
          <a:xfrm>
            <a:off x="7545106" y="2115307"/>
            <a:ext cx="2495005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</a:t>
            </a: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задает</a:t>
            </a: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пользователь</a:t>
            </a:r>
            <a:endParaRPr lang="en-US" sz="1100" dirty="0"/>
          </a:p>
        </p:txBody>
      </p:sp>
      <p:sp>
        <p:nvSpPr>
          <p:cNvPr id="27" name="Text 12">
            <a:extLst>
              <a:ext uri="{FF2B5EF4-FFF2-40B4-BE49-F238E27FC236}">
                <a16:creationId xmlns:a16="http://schemas.microsoft.com/office/drawing/2014/main" id="{44494F54-3294-444D-94C9-E7F327094209}"/>
              </a:ext>
            </a:extLst>
          </p:cNvPr>
          <p:cNvSpPr/>
          <p:nvPr/>
        </p:nvSpPr>
        <p:spPr>
          <a:xfrm>
            <a:off x="7545107" y="2493822"/>
            <a:ext cx="2194560" cy="110326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Настройки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запросов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отзывов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  <a:p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Аккаунт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WhatsApp и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необходимости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SMS-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аккаунт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  <a:p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Каналы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публикаций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лимит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запросов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день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  <a:p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Дату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с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которой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запрашивать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отзывы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заказам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28" name="Shape 13">
            <a:extLst>
              <a:ext uri="{FF2B5EF4-FFF2-40B4-BE49-F238E27FC236}">
                <a16:creationId xmlns:a16="http://schemas.microsoft.com/office/drawing/2014/main" id="{A8D30F5C-5F0B-40C3-942B-115306EB7780}"/>
              </a:ext>
            </a:extLst>
          </p:cNvPr>
          <p:cNvSpPr/>
          <p:nvPr/>
        </p:nvSpPr>
        <p:spPr>
          <a:xfrm>
            <a:off x="7307363" y="4021188"/>
            <a:ext cx="2732749" cy="1090743"/>
          </a:xfrm>
          <a:prstGeom prst="roundRect">
            <a:avLst>
              <a:gd name="adj" fmla="val 6250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9" name="Text 14">
            <a:extLst>
              <a:ext uri="{FF2B5EF4-FFF2-40B4-BE49-F238E27FC236}">
                <a16:creationId xmlns:a16="http://schemas.microsoft.com/office/drawing/2014/main" id="{C47391AD-5ACD-4DB0-93AF-807104FAC505}"/>
              </a:ext>
            </a:extLst>
          </p:cNvPr>
          <p:cNvSpPr/>
          <p:nvPr/>
        </p:nvSpPr>
        <p:spPr>
          <a:xfrm>
            <a:off x="7526819" y="4215822"/>
            <a:ext cx="2286000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Так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продукт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встраивается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процессы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филиала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начинает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работать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актуальной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клиентской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базе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100" b="1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9510" y="585371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 чего начинается запуск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095540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Сначала филиал привязывается к настройкам запросов отзывов, аккаунтам WhatsApp и правилам ограничения отправок.</a:t>
            </a:r>
            <a:endParaRPr lang="en-US" sz="980" dirty="0"/>
          </a:p>
        </p:txBody>
      </p:sp>
      <p:pic>
        <p:nvPicPr>
          <p:cNvPr id="13" name="Image 0" descr="/mnt/data/edited_branch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925" y="1758933"/>
            <a:ext cx="3955692" cy="4437254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19" name="Text 9">
            <a:extLst>
              <a:ext uri="{FF2B5EF4-FFF2-40B4-BE49-F238E27FC236}">
                <a16:creationId xmlns:a16="http://schemas.microsoft.com/office/drawing/2014/main" id="{C662949B-B157-4CC8-9884-C0A02C1293F3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20" name="Shape 2">
            <a:extLst>
              <a:ext uri="{FF2B5EF4-FFF2-40B4-BE49-F238E27FC236}">
                <a16:creationId xmlns:a16="http://schemas.microsoft.com/office/drawing/2014/main" id="{CAA1D964-42ED-4E05-8788-35A1A0B70C20}"/>
              </a:ext>
            </a:extLst>
          </p:cNvPr>
          <p:cNvSpPr/>
          <p:nvPr/>
        </p:nvSpPr>
        <p:spPr>
          <a:xfrm>
            <a:off x="9491472" y="182010"/>
            <a:ext cx="2121408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18" name="Text 3">
            <a:extLst>
              <a:ext uri="{FF2B5EF4-FFF2-40B4-BE49-F238E27FC236}">
                <a16:creationId xmlns:a16="http://schemas.microsoft.com/office/drawing/2014/main" id="{9464F1BF-5267-418E-B7A3-904975521E67}"/>
              </a:ext>
            </a:extLst>
          </p:cNvPr>
          <p:cNvSpPr/>
          <p:nvPr/>
        </p:nvSpPr>
        <p:spPr>
          <a:xfrm>
            <a:off x="9561137" y="232737"/>
            <a:ext cx="1986425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ru-RU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Запрос и обработка отзывов</a:t>
            </a:r>
            <a:endParaRPr lang="en-US" sz="900" dirty="0">
              <a:solidFill>
                <a:srgbClr val="366AF3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7">
            <a:extLst>
              <a:ext uri="{FF2B5EF4-FFF2-40B4-BE49-F238E27FC236}">
                <a16:creationId xmlns:a16="http://schemas.microsoft.com/office/drawing/2014/main" id="{28F2AC26-89F6-4984-A1B5-7E90636C17FD}"/>
              </a:ext>
            </a:extLst>
          </p:cNvPr>
          <p:cNvSpPr/>
          <p:nvPr/>
        </p:nvSpPr>
        <p:spPr>
          <a:xfrm>
            <a:off x="896111" y="1600635"/>
            <a:ext cx="5748531" cy="4643413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8" name="Shape 8">
            <a:extLst>
              <a:ext uri="{FF2B5EF4-FFF2-40B4-BE49-F238E27FC236}">
                <a16:creationId xmlns:a16="http://schemas.microsoft.com/office/drawing/2014/main" id="{36007E01-005B-4544-AA7A-1886ED2C06E0}"/>
              </a:ext>
            </a:extLst>
          </p:cNvPr>
          <p:cNvSpPr/>
          <p:nvPr/>
        </p:nvSpPr>
        <p:spPr>
          <a:xfrm>
            <a:off x="1027612" y="1413178"/>
            <a:ext cx="1123406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3" name="Text 9">
            <a:extLst>
              <a:ext uri="{FF2B5EF4-FFF2-40B4-BE49-F238E27FC236}">
                <a16:creationId xmlns:a16="http://schemas.microsoft.com/office/drawing/2014/main" id="{F2C549FB-D611-494B-8A05-9F58B24DB441}"/>
              </a:ext>
            </a:extLst>
          </p:cNvPr>
          <p:cNvSpPr/>
          <p:nvPr/>
        </p:nvSpPr>
        <p:spPr>
          <a:xfrm>
            <a:off x="1160414" y="1537491"/>
            <a:ext cx="989196" cy="1241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Системы</a:t>
            </a:r>
            <a:r>
              <a:rPr lang="en-US" sz="7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отзывов</a:t>
            </a:r>
            <a:endParaRPr lang="en-US" sz="760" dirty="0"/>
          </a:p>
          <a:p>
            <a:pPr marL="0" indent="0">
              <a:buNone/>
            </a:pPr>
            <a:endParaRPr lang="en-US" sz="760" dirty="0"/>
          </a:p>
        </p:txBody>
      </p:sp>
      <p:sp>
        <p:nvSpPr>
          <p:cNvPr id="34" name="Shape 10">
            <a:extLst>
              <a:ext uri="{FF2B5EF4-FFF2-40B4-BE49-F238E27FC236}">
                <a16:creationId xmlns:a16="http://schemas.microsoft.com/office/drawing/2014/main" id="{21453DFA-0A8D-40D8-8D4B-F15D6B8048D1}"/>
              </a:ext>
            </a:extLst>
          </p:cNvPr>
          <p:cNvSpPr/>
          <p:nvPr/>
        </p:nvSpPr>
        <p:spPr>
          <a:xfrm>
            <a:off x="7310854" y="1924369"/>
            <a:ext cx="2926080" cy="2016474"/>
          </a:xfrm>
          <a:prstGeom prst="roundRect">
            <a:avLst>
              <a:gd name="adj" fmla="val 3810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5" name="Text 11">
            <a:extLst>
              <a:ext uri="{FF2B5EF4-FFF2-40B4-BE49-F238E27FC236}">
                <a16:creationId xmlns:a16="http://schemas.microsoft.com/office/drawing/2014/main" id="{CCB63274-4352-4CC3-BF9C-C4491A76ED89}"/>
              </a:ext>
            </a:extLst>
          </p:cNvPr>
          <p:cNvSpPr/>
          <p:nvPr/>
        </p:nvSpPr>
        <p:spPr>
          <a:xfrm>
            <a:off x="7557306" y="2109859"/>
            <a:ext cx="1934165" cy="14956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</a:t>
            </a: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использовать</a:t>
            </a:r>
            <a:endParaRPr lang="en-US" sz="1100" dirty="0"/>
          </a:p>
        </p:txBody>
      </p:sp>
      <p:sp>
        <p:nvSpPr>
          <p:cNvPr id="36" name="Text 13">
            <a:extLst>
              <a:ext uri="{FF2B5EF4-FFF2-40B4-BE49-F238E27FC236}">
                <a16:creationId xmlns:a16="http://schemas.microsoft.com/office/drawing/2014/main" id="{2F0186F6-574A-4F27-AEA8-6AF24BE7319E}"/>
              </a:ext>
            </a:extLst>
          </p:cNvPr>
          <p:cNvSpPr/>
          <p:nvPr/>
        </p:nvSpPr>
        <p:spPr>
          <a:xfrm>
            <a:off x="7731043" y="2402032"/>
            <a:ext cx="22402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Прямые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ссылки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Yandex, Google и 2GIS.</a:t>
            </a:r>
            <a:endParaRPr lang="en-US" sz="880" dirty="0"/>
          </a:p>
        </p:txBody>
      </p:sp>
      <p:sp>
        <p:nvSpPr>
          <p:cNvPr id="37" name="Text 15">
            <a:extLst>
              <a:ext uri="{FF2B5EF4-FFF2-40B4-BE49-F238E27FC236}">
                <a16:creationId xmlns:a16="http://schemas.microsoft.com/office/drawing/2014/main" id="{0E22E210-AB2D-4444-AB8F-988E8E436A89}"/>
              </a:ext>
            </a:extLst>
          </p:cNvPr>
          <p:cNvSpPr/>
          <p:nvPr/>
        </p:nvSpPr>
        <p:spPr>
          <a:xfrm>
            <a:off x="7731043" y="2786080"/>
            <a:ext cx="22402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Отдельный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выбор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URL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каждой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системы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38" name="Text 16">
            <a:extLst>
              <a:ext uri="{FF2B5EF4-FFF2-40B4-BE49-F238E27FC236}">
                <a16:creationId xmlns:a16="http://schemas.microsoft.com/office/drawing/2014/main" id="{60F068CA-54F8-4793-8133-DF5BE124D63B}"/>
              </a:ext>
            </a:extLst>
          </p:cNvPr>
          <p:cNvSpPr/>
          <p:nvPr/>
        </p:nvSpPr>
        <p:spPr>
          <a:xfrm>
            <a:off x="7575593" y="2417488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39" name="Text 17">
            <a:extLst>
              <a:ext uri="{FF2B5EF4-FFF2-40B4-BE49-F238E27FC236}">
                <a16:creationId xmlns:a16="http://schemas.microsoft.com/office/drawing/2014/main" id="{F801E004-AF3B-4BF1-9F87-752F3D27B6E8}"/>
              </a:ext>
            </a:extLst>
          </p:cNvPr>
          <p:cNvSpPr/>
          <p:nvPr/>
        </p:nvSpPr>
        <p:spPr>
          <a:xfrm>
            <a:off x="7731043" y="3170128"/>
            <a:ext cx="22402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необходимости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—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привязку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площадки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к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конкретному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специалисту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40" name="Text 19">
            <a:extLst>
              <a:ext uri="{FF2B5EF4-FFF2-40B4-BE49-F238E27FC236}">
                <a16:creationId xmlns:a16="http://schemas.microsoft.com/office/drawing/2014/main" id="{47BA2494-C68E-4C2A-85B6-030B4EF81235}"/>
              </a:ext>
            </a:extLst>
          </p:cNvPr>
          <p:cNvSpPr/>
          <p:nvPr/>
        </p:nvSpPr>
        <p:spPr>
          <a:xfrm>
            <a:off x="7731043" y="3554176"/>
            <a:ext cx="22402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Автоматическую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генерацию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коротких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ссылок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документу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запроса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41" name="Shape 20">
            <a:extLst>
              <a:ext uri="{FF2B5EF4-FFF2-40B4-BE49-F238E27FC236}">
                <a16:creationId xmlns:a16="http://schemas.microsoft.com/office/drawing/2014/main" id="{9FEA3327-720D-43AA-84BE-12D1206A7705}"/>
              </a:ext>
            </a:extLst>
          </p:cNvPr>
          <p:cNvSpPr/>
          <p:nvPr/>
        </p:nvSpPr>
        <p:spPr>
          <a:xfrm>
            <a:off x="7319563" y="4185556"/>
            <a:ext cx="2926080" cy="1033280"/>
          </a:xfrm>
          <a:prstGeom prst="roundRect">
            <a:avLst>
              <a:gd name="adj" fmla="val 761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2" name="Text 21">
            <a:extLst>
              <a:ext uri="{FF2B5EF4-FFF2-40B4-BE49-F238E27FC236}">
                <a16:creationId xmlns:a16="http://schemas.microsoft.com/office/drawing/2014/main" id="{50F863F9-96BE-4A2A-A7F7-6A3EDCF48EDC}"/>
              </a:ext>
            </a:extLst>
          </p:cNvPr>
          <p:cNvSpPr/>
          <p:nvPr/>
        </p:nvSpPr>
        <p:spPr>
          <a:xfrm>
            <a:off x="7557306" y="4291360"/>
            <a:ext cx="2414017" cy="7604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Так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довольный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получает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абстрактную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просьбу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а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готовый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набор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площадок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публикации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отзыва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100" dirty="0"/>
          </a:p>
        </p:txBody>
      </p:sp>
      <p:sp>
        <p:nvSpPr>
          <p:cNvPr id="43" name="Text 22">
            <a:extLst>
              <a:ext uri="{FF2B5EF4-FFF2-40B4-BE49-F238E27FC236}">
                <a16:creationId xmlns:a16="http://schemas.microsoft.com/office/drawing/2014/main" id="{B40CEE88-8707-4DB5-BAED-4A068FDF0932}"/>
              </a:ext>
            </a:extLst>
          </p:cNvPr>
          <p:cNvSpPr/>
          <p:nvPr/>
        </p:nvSpPr>
        <p:spPr>
          <a:xfrm>
            <a:off x="7557307" y="4625338"/>
            <a:ext cx="2377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880" dirty="0"/>
          </a:p>
        </p:txBody>
      </p:sp>
      <p:sp>
        <p:nvSpPr>
          <p:cNvPr id="44" name="Text 16">
            <a:extLst>
              <a:ext uri="{FF2B5EF4-FFF2-40B4-BE49-F238E27FC236}">
                <a16:creationId xmlns:a16="http://schemas.microsoft.com/office/drawing/2014/main" id="{D74390FC-7F5E-4071-BEC7-8D20AD90E6A4}"/>
              </a:ext>
            </a:extLst>
          </p:cNvPr>
          <p:cNvSpPr/>
          <p:nvPr/>
        </p:nvSpPr>
        <p:spPr>
          <a:xfrm>
            <a:off x="7571241" y="2735349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45" name="Text 16">
            <a:extLst>
              <a:ext uri="{FF2B5EF4-FFF2-40B4-BE49-F238E27FC236}">
                <a16:creationId xmlns:a16="http://schemas.microsoft.com/office/drawing/2014/main" id="{17DF8C6C-5D14-46EF-ABE8-776842C1F057}"/>
              </a:ext>
            </a:extLst>
          </p:cNvPr>
          <p:cNvSpPr/>
          <p:nvPr/>
        </p:nvSpPr>
        <p:spPr>
          <a:xfrm>
            <a:off x="7571235" y="3501709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40" y="585216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Куда можно направлять клиента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095540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 каждого филиала задается список площадок, на которые система поведет клиента после положительной оценки.</a:t>
            </a:r>
            <a:endParaRPr lang="en-US" sz="980" dirty="0"/>
          </a:p>
        </p:txBody>
      </p:sp>
      <p:pic>
        <p:nvPicPr>
          <p:cNvPr id="13" name="Image 0" descr="/mnt/data/44cfd180-e659-446f-95d6-111e9b92aca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5064" y="1742991"/>
            <a:ext cx="4174557" cy="4422677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26" name="Text 22"/>
          <p:cNvSpPr/>
          <p:nvPr/>
        </p:nvSpPr>
        <p:spPr>
          <a:xfrm>
            <a:off x="5449824" y="4160520"/>
            <a:ext cx="2377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880" dirty="0"/>
          </a:p>
        </p:txBody>
      </p:sp>
      <p:sp>
        <p:nvSpPr>
          <p:cNvPr id="28" name="Text 9">
            <a:extLst>
              <a:ext uri="{FF2B5EF4-FFF2-40B4-BE49-F238E27FC236}">
                <a16:creationId xmlns:a16="http://schemas.microsoft.com/office/drawing/2014/main" id="{E2C49610-CDDC-4346-8DC4-EB450D716F14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29" name="Shape 2">
            <a:extLst>
              <a:ext uri="{FF2B5EF4-FFF2-40B4-BE49-F238E27FC236}">
                <a16:creationId xmlns:a16="http://schemas.microsoft.com/office/drawing/2014/main" id="{632D0C47-A0CA-42D5-A54A-16F6EEA7C3C1}"/>
              </a:ext>
            </a:extLst>
          </p:cNvPr>
          <p:cNvSpPr/>
          <p:nvPr/>
        </p:nvSpPr>
        <p:spPr>
          <a:xfrm>
            <a:off x="9491472" y="164592"/>
            <a:ext cx="2121408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47" name="Text 16">
            <a:extLst>
              <a:ext uri="{FF2B5EF4-FFF2-40B4-BE49-F238E27FC236}">
                <a16:creationId xmlns:a16="http://schemas.microsoft.com/office/drawing/2014/main" id="{140601DB-582F-420A-AABB-418583E24C9B}"/>
              </a:ext>
            </a:extLst>
          </p:cNvPr>
          <p:cNvSpPr/>
          <p:nvPr/>
        </p:nvSpPr>
        <p:spPr>
          <a:xfrm>
            <a:off x="7571237" y="3118531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27" name="Text 3">
            <a:extLst>
              <a:ext uri="{FF2B5EF4-FFF2-40B4-BE49-F238E27FC236}">
                <a16:creationId xmlns:a16="http://schemas.microsoft.com/office/drawing/2014/main" id="{C8B6A92C-62B1-4F28-A851-112383E9CFFE}"/>
              </a:ext>
            </a:extLst>
          </p:cNvPr>
          <p:cNvSpPr/>
          <p:nvPr/>
        </p:nvSpPr>
        <p:spPr>
          <a:xfrm>
            <a:off x="9561137" y="232737"/>
            <a:ext cx="1986425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ru-RU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Запрос и обработка отзывов</a:t>
            </a:r>
            <a:endParaRPr lang="en-US" sz="900" dirty="0">
              <a:solidFill>
                <a:srgbClr val="366AF3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7">
            <a:extLst>
              <a:ext uri="{FF2B5EF4-FFF2-40B4-BE49-F238E27FC236}">
                <a16:creationId xmlns:a16="http://schemas.microsoft.com/office/drawing/2014/main" id="{8C0DE450-37D5-4537-8BB6-E539018844AA}"/>
              </a:ext>
            </a:extLst>
          </p:cNvPr>
          <p:cNvSpPr/>
          <p:nvPr/>
        </p:nvSpPr>
        <p:spPr>
          <a:xfrm>
            <a:off x="899333" y="1603689"/>
            <a:ext cx="6694541" cy="4631652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3" name="Shape 8">
            <a:extLst>
              <a:ext uri="{FF2B5EF4-FFF2-40B4-BE49-F238E27FC236}">
                <a16:creationId xmlns:a16="http://schemas.microsoft.com/office/drawing/2014/main" id="{B095E4C4-FF80-4997-A554-BE8B6A91E81D}"/>
              </a:ext>
            </a:extLst>
          </p:cNvPr>
          <p:cNvSpPr/>
          <p:nvPr/>
        </p:nvSpPr>
        <p:spPr>
          <a:xfrm>
            <a:off x="1028057" y="1450484"/>
            <a:ext cx="768096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26" name="Text 9">
            <a:extLst>
              <a:ext uri="{FF2B5EF4-FFF2-40B4-BE49-F238E27FC236}">
                <a16:creationId xmlns:a16="http://schemas.microsoft.com/office/drawing/2014/main" id="{A44D2BF2-7889-4392-987D-B5E1FA81F595}"/>
              </a:ext>
            </a:extLst>
          </p:cNvPr>
          <p:cNvSpPr/>
          <p:nvPr/>
        </p:nvSpPr>
        <p:spPr>
          <a:xfrm>
            <a:off x="1129836" y="1509037"/>
            <a:ext cx="111191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Шаблоны</a:t>
            </a:r>
            <a:endParaRPr lang="en-US" sz="760" dirty="0"/>
          </a:p>
        </p:txBody>
      </p:sp>
      <p:sp>
        <p:nvSpPr>
          <p:cNvPr id="27" name="Shape 10">
            <a:extLst>
              <a:ext uri="{FF2B5EF4-FFF2-40B4-BE49-F238E27FC236}">
                <a16:creationId xmlns:a16="http://schemas.microsoft.com/office/drawing/2014/main" id="{36E311BE-915A-499C-8FA9-BC142D69C559}"/>
              </a:ext>
            </a:extLst>
          </p:cNvPr>
          <p:cNvSpPr/>
          <p:nvPr/>
        </p:nvSpPr>
        <p:spPr>
          <a:xfrm>
            <a:off x="8271408" y="1929831"/>
            <a:ext cx="2761488" cy="2459289"/>
          </a:xfrm>
          <a:prstGeom prst="roundRect">
            <a:avLst>
              <a:gd name="adj" fmla="val 5634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8" name="Text 11">
            <a:extLst>
              <a:ext uri="{FF2B5EF4-FFF2-40B4-BE49-F238E27FC236}">
                <a16:creationId xmlns:a16="http://schemas.microsoft.com/office/drawing/2014/main" id="{814702FE-7F5D-488D-9A85-8CF3F22266BA}"/>
              </a:ext>
            </a:extLst>
          </p:cNvPr>
          <p:cNvSpPr/>
          <p:nvPr/>
        </p:nvSpPr>
        <p:spPr>
          <a:xfrm>
            <a:off x="8509152" y="2070908"/>
            <a:ext cx="20116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</a:t>
            </a: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учитывает</a:t>
            </a: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система</a:t>
            </a:r>
            <a:endParaRPr lang="en-US" sz="1100" dirty="0"/>
          </a:p>
        </p:txBody>
      </p:sp>
      <p:sp>
        <p:nvSpPr>
          <p:cNvPr id="29" name="Text 12">
            <a:extLst>
              <a:ext uri="{FF2B5EF4-FFF2-40B4-BE49-F238E27FC236}">
                <a16:creationId xmlns:a16="http://schemas.microsoft.com/office/drawing/2014/main" id="{1E8D2F28-100B-4947-ADD3-45A771C2E748}"/>
              </a:ext>
            </a:extLst>
          </p:cNvPr>
          <p:cNvSpPr/>
          <p:nvPr/>
        </p:nvSpPr>
        <p:spPr>
          <a:xfrm>
            <a:off x="8509152" y="2380932"/>
            <a:ext cx="2212848" cy="192109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r>
              <a:rPr lang="ru-RU" sz="860" dirty="0"/>
              <a:t> </a:t>
            </a:r>
            <a:r>
              <a:rPr lang="en-US" sz="8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Персональные</a:t>
            </a:r>
            <a:r>
              <a:rPr lang="en-US" sz="8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переменные</a:t>
            </a:r>
            <a:r>
              <a:rPr lang="en-US" sz="8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: [</a:t>
            </a:r>
            <a:r>
              <a:rPr lang="en-US" sz="8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ИмяКлиента</a:t>
            </a:r>
            <a:r>
              <a:rPr lang="en-US" sz="8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], [</a:t>
            </a:r>
            <a:r>
              <a:rPr lang="en-US" sz="8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</a:t>
            </a:r>
            <a:r>
              <a:rPr lang="en-US" sz="8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], [</a:t>
            </a:r>
            <a:r>
              <a:rPr lang="en-US" sz="8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Автомобиль</a:t>
            </a:r>
            <a:r>
              <a:rPr lang="en-US" sz="8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], [</a:t>
            </a:r>
            <a:r>
              <a:rPr lang="en-US" sz="8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ЗаказНомер</a:t>
            </a:r>
            <a:r>
              <a:rPr lang="en-US" sz="8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].</a:t>
            </a:r>
            <a:endParaRPr lang="ru-RU" sz="860" b="1" dirty="0">
              <a:solidFill>
                <a:srgbClr val="222222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endParaRPr lang="en-US" sz="860" dirty="0"/>
          </a:p>
          <a:p>
            <a:r>
              <a:rPr lang="en-US" sz="8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r>
              <a:rPr lang="ru-RU" sz="860" dirty="0"/>
              <a:t> </a:t>
            </a:r>
            <a:r>
              <a:rPr lang="en-US" sz="8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Ссылки</a:t>
            </a:r>
            <a:r>
              <a:rPr lang="en-US" sz="8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</a:t>
            </a:r>
            <a:r>
              <a:rPr lang="en-US" sz="8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сайты</a:t>
            </a:r>
            <a:r>
              <a:rPr lang="en-US" sz="8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отзывов</a:t>
            </a:r>
            <a:r>
              <a:rPr lang="en-US" sz="8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: [</a:t>
            </a:r>
            <a:r>
              <a:rPr lang="en-US" sz="8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ExternalUrl</a:t>
            </a:r>
            <a:r>
              <a:rPr lang="en-US" sz="8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] и </a:t>
            </a:r>
            <a:r>
              <a:rPr lang="en-US" sz="8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список</a:t>
            </a:r>
            <a:r>
              <a:rPr lang="en-US" sz="8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прямых</a:t>
            </a:r>
            <a:r>
              <a:rPr lang="en-US" sz="8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ссылок</a:t>
            </a:r>
            <a:r>
              <a:rPr lang="en-US" sz="8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[</a:t>
            </a:r>
            <a:r>
              <a:rPr lang="en-US" sz="8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InternalUrl</a:t>
            </a:r>
            <a:r>
              <a:rPr lang="en-US" sz="8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].</a:t>
            </a:r>
            <a:endParaRPr lang="ru-RU" sz="860" b="1" dirty="0">
              <a:solidFill>
                <a:srgbClr val="222222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endParaRPr lang="ru-RU" sz="860" b="1" dirty="0">
              <a:solidFill>
                <a:srgbClr val="222222"/>
              </a:solidFill>
              <a:cs typeface="Arial" pitchFamily="34" charset="-120"/>
            </a:endParaRPr>
          </a:p>
          <a:p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•</a:t>
            </a:r>
            <a:r>
              <a:rPr lang="ru-RU" sz="860" b="1" dirty="0"/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Тексты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для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положительного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и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отрицательного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ответа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.</a:t>
            </a:r>
            <a:endParaRPr lang="ru-RU" sz="860" b="1" dirty="0">
              <a:solidFill>
                <a:srgbClr val="222222"/>
              </a:solidFill>
              <a:ea typeface="Arial" pitchFamily="34" charset="-122"/>
              <a:cs typeface="Arial" pitchFamily="34" charset="-120"/>
            </a:endParaRPr>
          </a:p>
          <a:p>
            <a:endParaRPr lang="en-US" sz="860" b="1" dirty="0"/>
          </a:p>
          <a:p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•</a:t>
            </a:r>
            <a:r>
              <a:rPr lang="ru-RU" sz="860" b="1" dirty="0"/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Сообщения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,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если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клиент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разрешил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связаться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или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отказался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от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 </a:t>
            </a:r>
            <a:r>
              <a:rPr lang="en-US" sz="860" b="1" dirty="0" err="1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связи</a:t>
            </a:r>
            <a:r>
              <a:rPr lang="en-US" sz="860" b="1" dirty="0">
                <a:solidFill>
                  <a:srgbClr val="222222"/>
                </a:solidFill>
                <a:ea typeface="Arial" pitchFamily="34" charset="-122"/>
                <a:cs typeface="Arial" pitchFamily="34" charset="-120"/>
              </a:rPr>
              <a:t>.</a:t>
            </a:r>
            <a:endParaRPr lang="en-US" sz="860" b="1" dirty="0"/>
          </a:p>
          <a:p>
            <a:endParaRPr lang="en-US" sz="860" dirty="0"/>
          </a:p>
        </p:txBody>
      </p:sp>
      <p:sp>
        <p:nvSpPr>
          <p:cNvPr id="30" name="Shape 13">
            <a:extLst>
              <a:ext uri="{FF2B5EF4-FFF2-40B4-BE49-F238E27FC236}">
                <a16:creationId xmlns:a16="http://schemas.microsoft.com/office/drawing/2014/main" id="{C0E7B987-1422-49D0-9614-75516AE03198}"/>
              </a:ext>
            </a:extLst>
          </p:cNvPr>
          <p:cNvSpPr/>
          <p:nvPr/>
        </p:nvSpPr>
        <p:spPr>
          <a:xfrm>
            <a:off x="8271408" y="4615543"/>
            <a:ext cx="2761488" cy="1227919"/>
          </a:xfrm>
          <a:prstGeom prst="roundRect">
            <a:avLst>
              <a:gd name="adj" fmla="val 4103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1" name="Text 15">
            <a:extLst>
              <a:ext uri="{FF2B5EF4-FFF2-40B4-BE49-F238E27FC236}">
                <a16:creationId xmlns:a16="http://schemas.microsoft.com/office/drawing/2014/main" id="{284932F5-61E7-4C0A-892C-400B7F06025E}"/>
              </a:ext>
            </a:extLst>
          </p:cNvPr>
          <p:cNvSpPr/>
          <p:nvPr/>
        </p:nvSpPr>
        <p:spPr>
          <a:xfrm>
            <a:off x="8509152" y="5084119"/>
            <a:ext cx="2408230" cy="53904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10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</a:t>
            </a:r>
            <a:r>
              <a:rPr lang="en-US" sz="10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иалог</a:t>
            </a:r>
            <a:r>
              <a:rPr lang="en-US" sz="10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с </a:t>
            </a:r>
            <a:r>
              <a:rPr lang="en-US" sz="10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клиентом</a:t>
            </a:r>
            <a:r>
              <a:rPr lang="en-US" sz="10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строится</a:t>
            </a:r>
            <a:r>
              <a:rPr lang="en-US" sz="10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автоматически</a:t>
            </a:r>
            <a:r>
              <a:rPr lang="en-US" sz="10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10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остается</a:t>
            </a:r>
            <a:r>
              <a:rPr lang="en-US" sz="10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единым</a:t>
            </a:r>
            <a:r>
              <a:rPr lang="en-US" sz="10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</a:t>
            </a:r>
            <a:r>
              <a:rPr lang="en-US" sz="10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всех</a:t>
            </a:r>
            <a:r>
              <a:rPr lang="en-US" sz="10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запросов</a:t>
            </a:r>
            <a:r>
              <a:rPr lang="en-US" sz="10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филиала</a:t>
            </a:r>
            <a:r>
              <a:rPr lang="en-US" sz="10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000" b="1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40" y="585216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Основной сценарий сообщений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39" y="1091613"/>
            <a:ext cx="8715433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настройках продукта задаются все ключевые шаблоны: первое сообщение, позитивная ветка, негативная ветка и ответы по согласованию связи.</a:t>
            </a:r>
            <a:endParaRPr lang="en-US" sz="980" dirty="0"/>
          </a:p>
        </p:txBody>
      </p:sp>
      <p:sp>
        <p:nvSpPr>
          <p:cNvPr id="20" name="Text 9">
            <a:extLst>
              <a:ext uri="{FF2B5EF4-FFF2-40B4-BE49-F238E27FC236}">
                <a16:creationId xmlns:a16="http://schemas.microsoft.com/office/drawing/2014/main" id="{BF6B58F8-F328-40D9-9114-FEC69D6F39BA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21" name="Shape 2">
            <a:extLst>
              <a:ext uri="{FF2B5EF4-FFF2-40B4-BE49-F238E27FC236}">
                <a16:creationId xmlns:a16="http://schemas.microsoft.com/office/drawing/2014/main" id="{60F9AB2F-5D26-424B-A1EE-B31A86A2FD62}"/>
              </a:ext>
            </a:extLst>
          </p:cNvPr>
          <p:cNvSpPr/>
          <p:nvPr/>
        </p:nvSpPr>
        <p:spPr>
          <a:xfrm>
            <a:off x="9491472" y="164592"/>
            <a:ext cx="2121408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C472F8A7-1967-4C8F-9FBF-C0A7D6F513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4926" y="2218143"/>
            <a:ext cx="6529335" cy="3509481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32" name="Text 14">
            <a:extLst>
              <a:ext uri="{FF2B5EF4-FFF2-40B4-BE49-F238E27FC236}">
                <a16:creationId xmlns:a16="http://schemas.microsoft.com/office/drawing/2014/main" id="{9182EEBF-3595-4692-8AC3-A627CEA4AFA3}"/>
              </a:ext>
            </a:extLst>
          </p:cNvPr>
          <p:cNvSpPr/>
          <p:nvPr/>
        </p:nvSpPr>
        <p:spPr>
          <a:xfrm>
            <a:off x="8509152" y="4749856"/>
            <a:ext cx="1931556" cy="19071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366AF3"/>
                </a:solidFill>
                <a:latin typeface="+mj-lt"/>
                <a:ea typeface="Arial" pitchFamily="34" charset="-122"/>
                <a:cs typeface="Arial" pitchFamily="34" charset="-120"/>
              </a:rPr>
              <a:t>Результат</a:t>
            </a:r>
            <a:r>
              <a:rPr lang="en-US" sz="1100" b="1" dirty="0">
                <a:solidFill>
                  <a:srgbClr val="366AF3"/>
                </a:solidFill>
                <a:latin typeface="+mj-lt"/>
                <a:ea typeface="Arial" pitchFamily="34" charset="-122"/>
                <a:cs typeface="Arial" pitchFamily="34" charset="-120"/>
              </a:rPr>
              <a:t>:</a:t>
            </a:r>
            <a:endParaRPr lang="en-US" sz="1100" b="1" dirty="0">
              <a:solidFill>
                <a:srgbClr val="366AF3"/>
              </a:solidFill>
              <a:latin typeface="+mj-lt"/>
            </a:endParaRPr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CEB9D489-7A14-45A4-9DC1-823E9E7F6E82}"/>
              </a:ext>
            </a:extLst>
          </p:cNvPr>
          <p:cNvSpPr/>
          <p:nvPr/>
        </p:nvSpPr>
        <p:spPr>
          <a:xfrm>
            <a:off x="9561137" y="232737"/>
            <a:ext cx="1986425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ru-RU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Запрос и обработка отзывов</a:t>
            </a:r>
            <a:endParaRPr lang="en-US" sz="900" dirty="0">
              <a:solidFill>
                <a:srgbClr val="366AF3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7">
            <a:extLst>
              <a:ext uri="{FF2B5EF4-FFF2-40B4-BE49-F238E27FC236}">
                <a16:creationId xmlns:a16="http://schemas.microsoft.com/office/drawing/2014/main" id="{8A027AE1-2AFC-4B3A-B539-72D55346B58E}"/>
              </a:ext>
            </a:extLst>
          </p:cNvPr>
          <p:cNvSpPr/>
          <p:nvPr/>
        </p:nvSpPr>
        <p:spPr>
          <a:xfrm>
            <a:off x="7893483" y="1694023"/>
            <a:ext cx="2238805" cy="3839595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9" name="Shape 8">
            <a:extLst>
              <a:ext uri="{FF2B5EF4-FFF2-40B4-BE49-F238E27FC236}">
                <a16:creationId xmlns:a16="http://schemas.microsoft.com/office/drawing/2014/main" id="{3C1583FC-3603-4B8B-966D-4319380307FA}"/>
              </a:ext>
            </a:extLst>
          </p:cNvPr>
          <p:cNvSpPr/>
          <p:nvPr/>
        </p:nvSpPr>
        <p:spPr>
          <a:xfrm>
            <a:off x="7996224" y="1507444"/>
            <a:ext cx="1720429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0" name="Shape 7">
            <a:extLst>
              <a:ext uri="{FF2B5EF4-FFF2-40B4-BE49-F238E27FC236}">
                <a16:creationId xmlns:a16="http://schemas.microsoft.com/office/drawing/2014/main" id="{898A39B1-31A9-4D97-B8BA-8AB04A552ADA}"/>
              </a:ext>
            </a:extLst>
          </p:cNvPr>
          <p:cNvSpPr/>
          <p:nvPr/>
        </p:nvSpPr>
        <p:spPr>
          <a:xfrm>
            <a:off x="866028" y="1694452"/>
            <a:ext cx="6361929" cy="3839166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3" name="Text 12">
            <a:extLst>
              <a:ext uri="{FF2B5EF4-FFF2-40B4-BE49-F238E27FC236}">
                <a16:creationId xmlns:a16="http://schemas.microsoft.com/office/drawing/2014/main" id="{FC0AE3BD-9B4B-4DBD-83FB-7F3687F1E98A}"/>
              </a:ext>
            </a:extLst>
          </p:cNvPr>
          <p:cNvSpPr/>
          <p:nvPr/>
        </p:nvSpPr>
        <p:spPr>
          <a:xfrm>
            <a:off x="8084808" y="1570069"/>
            <a:ext cx="1567189" cy="1148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Уведомления</a:t>
            </a:r>
            <a:r>
              <a:rPr lang="ru-RU" sz="7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администратору</a:t>
            </a:r>
            <a:endParaRPr lang="en-US" sz="760" dirty="0"/>
          </a:p>
        </p:txBody>
      </p:sp>
      <p:sp>
        <p:nvSpPr>
          <p:cNvPr id="34" name="Shape 13">
            <a:extLst>
              <a:ext uri="{FF2B5EF4-FFF2-40B4-BE49-F238E27FC236}">
                <a16:creationId xmlns:a16="http://schemas.microsoft.com/office/drawing/2014/main" id="{121A79F9-2BF6-4286-82E7-DB0960984D5C}"/>
              </a:ext>
            </a:extLst>
          </p:cNvPr>
          <p:cNvSpPr/>
          <p:nvPr/>
        </p:nvSpPr>
        <p:spPr>
          <a:xfrm>
            <a:off x="866029" y="5643411"/>
            <a:ext cx="5924128" cy="884027"/>
          </a:xfrm>
          <a:prstGeom prst="roundRect">
            <a:avLst>
              <a:gd name="adj" fmla="val 8889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6" name="Text 16">
            <a:extLst>
              <a:ext uri="{FF2B5EF4-FFF2-40B4-BE49-F238E27FC236}">
                <a16:creationId xmlns:a16="http://schemas.microsoft.com/office/drawing/2014/main" id="{E169F2D0-4FE9-4341-A3B3-AE1FD0798C6E}"/>
              </a:ext>
            </a:extLst>
          </p:cNvPr>
          <p:cNvSpPr/>
          <p:nvPr/>
        </p:nvSpPr>
        <p:spPr>
          <a:xfrm>
            <a:off x="1095985" y="5760762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37" name="Text 17">
            <a:extLst>
              <a:ext uri="{FF2B5EF4-FFF2-40B4-BE49-F238E27FC236}">
                <a16:creationId xmlns:a16="http://schemas.microsoft.com/office/drawing/2014/main" id="{5425AC71-28FA-446E-9231-72ECBF4EC9B1}"/>
              </a:ext>
            </a:extLst>
          </p:cNvPr>
          <p:cNvSpPr/>
          <p:nvPr/>
        </p:nvSpPr>
        <p:spPr>
          <a:xfrm>
            <a:off x="1258413" y="5747977"/>
            <a:ext cx="5971032" cy="21131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Нераспознанные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пересылать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ответственным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сотрудникам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38" name="Text 18">
            <a:extLst>
              <a:ext uri="{FF2B5EF4-FFF2-40B4-BE49-F238E27FC236}">
                <a16:creationId xmlns:a16="http://schemas.microsoft.com/office/drawing/2014/main" id="{9D48F7D7-45B5-46F5-8B30-B3F4B6A726FA}"/>
              </a:ext>
            </a:extLst>
          </p:cNvPr>
          <p:cNvSpPr/>
          <p:nvPr/>
        </p:nvSpPr>
        <p:spPr>
          <a:xfrm>
            <a:off x="1095985" y="5983389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39" name="Text 19">
            <a:extLst>
              <a:ext uri="{FF2B5EF4-FFF2-40B4-BE49-F238E27FC236}">
                <a16:creationId xmlns:a16="http://schemas.microsoft.com/office/drawing/2014/main" id="{09558D53-414A-4170-9910-8E4BC92488FA}"/>
              </a:ext>
            </a:extLst>
          </p:cNvPr>
          <p:cNvSpPr/>
          <p:nvPr/>
        </p:nvSpPr>
        <p:spPr>
          <a:xfrm>
            <a:off x="1258413" y="5967433"/>
            <a:ext cx="5971032" cy="21131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уведомление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попадают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телефон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текст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его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ответа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1671" y="588167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 </a:t>
            </a: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отрабатывается</a:t>
            </a: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положительная оценка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9762" y="1166651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Если клиент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ставит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высокую оценку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система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просит клиента оставить отзыв и прислать скриншот отзыва. После этого отправляется уведомление администратору, чтобы он мог проверить скриншот и отправить бонус клиенту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80" dirty="0"/>
          </a:p>
        </p:txBody>
      </p:sp>
      <p:sp>
        <p:nvSpPr>
          <p:cNvPr id="25" name="Text 9">
            <a:extLst>
              <a:ext uri="{FF2B5EF4-FFF2-40B4-BE49-F238E27FC236}">
                <a16:creationId xmlns:a16="http://schemas.microsoft.com/office/drawing/2014/main" id="{FD270F03-53CE-4201-8A90-B84E73051DB0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26" name="Shape 2">
            <a:extLst>
              <a:ext uri="{FF2B5EF4-FFF2-40B4-BE49-F238E27FC236}">
                <a16:creationId xmlns:a16="http://schemas.microsoft.com/office/drawing/2014/main" id="{DD339822-0396-46D5-98D3-3B93A5B7B48B}"/>
              </a:ext>
            </a:extLst>
          </p:cNvPr>
          <p:cNvSpPr/>
          <p:nvPr/>
        </p:nvSpPr>
        <p:spPr>
          <a:xfrm>
            <a:off x="9491472" y="164592"/>
            <a:ext cx="2121408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52" name="Text 14">
            <a:extLst>
              <a:ext uri="{FF2B5EF4-FFF2-40B4-BE49-F238E27FC236}">
                <a16:creationId xmlns:a16="http://schemas.microsoft.com/office/drawing/2014/main" id="{5CC49832-D3CA-490D-A73A-6D0E76295CAB}"/>
              </a:ext>
            </a:extLst>
          </p:cNvPr>
          <p:cNvSpPr/>
          <p:nvPr/>
        </p:nvSpPr>
        <p:spPr>
          <a:xfrm>
            <a:off x="1052756" y="5512931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1030" dirty="0"/>
          </a:p>
        </p:txBody>
      </p:sp>
      <p:sp>
        <p:nvSpPr>
          <p:cNvPr id="31" name="Shape 8">
            <a:extLst>
              <a:ext uri="{FF2B5EF4-FFF2-40B4-BE49-F238E27FC236}">
                <a16:creationId xmlns:a16="http://schemas.microsoft.com/office/drawing/2014/main" id="{D60778F0-1735-4416-A9AE-2A7D20DDBD20}"/>
              </a:ext>
            </a:extLst>
          </p:cNvPr>
          <p:cNvSpPr/>
          <p:nvPr/>
        </p:nvSpPr>
        <p:spPr>
          <a:xfrm>
            <a:off x="978799" y="1507444"/>
            <a:ext cx="1180699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2" name="Text 9">
            <a:extLst>
              <a:ext uri="{FF2B5EF4-FFF2-40B4-BE49-F238E27FC236}">
                <a16:creationId xmlns:a16="http://schemas.microsoft.com/office/drawing/2014/main" id="{43FD1E48-7A04-41B1-B868-4C93E0F89156}"/>
              </a:ext>
            </a:extLst>
          </p:cNvPr>
          <p:cNvSpPr/>
          <p:nvPr/>
        </p:nvSpPr>
        <p:spPr>
          <a:xfrm>
            <a:off x="1047588" y="1566007"/>
            <a:ext cx="111191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7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Позитивный</a:t>
            </a:r>
            <a:r>
              <a:rPr lang="en-US" sz="7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сценарий</a:t>
            </a:r>
            <a:endParaRPr lang="en-US" sz="76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427" y="1819526"/>
            <a:ext cx="1669289" cy="3618439"/>
          </a:xfrm>
          <a:prstGeom prst="rect">
            <a:avLst/>
          </a:prstGeom>
          <a:ln>
            <a:solidFill>
              <a:schemeClr val="bg2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817" y="1822179"/>
            <a:ext cx="1669289" cy="3618442"/>
          </a:xfrm>
          <a:prstGeom prst="rect">
            <a:avLst/>
          </a:prstGeom>
          <a:ln>
            <a:solidFill>
              <a:schemeClr val="bg2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207" y="1803714"/>
            <a:ext cx="1669289" cy="3618442"/>
          </a:xfrm>
          <a:prstGeom prst="rect">
            <a:avLst/>
          </a:prstGeom>
          <a:ln>
            <a:solidFill>
              <a:schemeClr val="bg2"/>
            </a:solidFill>
          </a:ln>
        </p:spPr>
      </p:pic>
      <p:cxnSp>
        <p:nvCxnSpPr>
          <p:cNvPr id="6" name="Прямая со стрелкой 5"/>
          <p:cNvCxnSpPr>
            <a:cxnSpLocks/>
          </p:cNvCxnSpPr>
          <p:nvPr/>
        </p:nvCxnSpPr>
        <p:spPr>
          <a:xfrm flipV="1">
            <a:off x="2684769" y="3731486"/>
            <a:ext cx="525048" cy="580379"/>
          </a:xfrm>
          <a:prstGeom prst="straightConnector1">
            <a:avLst/>
          </a:prstGeom>
          <a:ln w="19050">
            <a:solidFill>
              <a:srgbClr val="366AF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>
            <a:cxnSpLocks/>
          </p:cNvCxnSpPr>
          <p:nvPr/>
        </p:nvCxnSpPr>
        <p:spPr>
          <a:xfrm flipV="1">
            <a:off x="4624807" y="3344885"/>
            <a:ext cx="1397302" cy="536100"/>
          </a:xfrm>
          <a:prstGeom prst="straightConnector1">
            <a:avLst/>
          </a:prstGeom>
          <a:ln w="19050">
            <a:solidFill>
              <a:srgbClr val="366AF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Рисунок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3717" y="1860803"/>
            <a:ext cx="1654470" cy="3589358"/>
          </a:xfrm>
          <a:prstGeom prst="rect">
            <a:avLst/>
          </a:prstGeom>
          <a:ln>
            <a:solidFill>
              <a:schemeClr val="bg2"/>
            </a:solidFill>
          </a:ln>
        </p:spPr>
      </p:pic>
      <p:cxnSp>
        <p:nvCxnSpPr>
          <p:cNvPr id="41" name="Прямая со стрелкой 40"/>
          <p:cNvCxnSpPr>
            <a:cxnSpLocks/>
          </p:cNvCxnSpPr>
          <p:nvPr/>
        </p:nvCxnSpPr>
        <p:spPr>
          <a:xfrm flipV="1">
            <a:off x="6870111" y="3281014"/>
            <a:ext cx="1513309" cy="450472"/>
          </a:xfrm>
          <a:prstGeom prst="straightConnector1">
            <a:avLst/>
          </a:prstGeom>
          <a:ln w="19050">
            <a:solidFill>
              <a:srgbClr val="366AF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 19">
            <a:extLst>
              <a:ext uri="{FF2B5EF4-FFF2-40B4-BE49-F238E27FC236}">
                <a16:creationId xmlns:a16="http://schemas.microsoft.com/office/drawing/2014/main" id="{09558D53-414A-4170-9910-8E4BC92488FA}"/>
              </a:ext>
            </a:extLst>
          </p:cNvPr>
          <p:cNvSpPr/>
          <p:nvPr/>
        </p:nvSpPr>
        <p:spPr>
          <a:xfrm>
            <a:off x="1256925" y="6200064"/>
            <a:ext cx="5971032" cy="21131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880" dirty="0">
                <a:solidFill>
                  <a:srgbClr val="222222"/>
                </a:solidFill>
                <a:latin typeface="Arial" pitchFamily="34" charset="0"/>
                <a:cs typeface="Arial" pitchFamily="34" charset="-120"/>
              </a:rPr>
              <a:t>Если клиент не ответил, система запросит отзыв снова через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через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заданное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число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дней</a:t>
            </a:r>
            <a:r>
              <a:rPr lang="ru-RU" sz="880" dirty="0">
                <a:solidFill>
                  <a:srgbClr val="222222"/>
                </a:solidFill>
                <a:latin typeface="Arial" pitchFamily="34" charset="0"/>
                <a:cs typeface="Arial" pitchFamily="34" charset="-120"/>
              </a:rPr>
              <a:t>. </a:t>
            </a:r>
            <a:endParaRPr lang="en-US" sz="880" dirty="0"/>
          </a:p>
        </p:txBody>
      </p:sp>
      <p:sp>
        <p:nvSpPr>
          <p:cNvPr id="45" name="Text 18">
            <a:extLst>
              <a:ext uri="{FF2B5EF4-FFF2-40B4-BE49-F238E27FC236}">
                <a16:creationId xmlns:a16="http://schemas.microsoft.com/office/drawing/2014/main" id="{9D48F7D7-45B5-46F5-8B30-B3F4B6A726FA}"/>
              </a:ext>
            </a:extLst>
          </p:cNvPr>
          <p:cNvSpPr/>
          <p:nvPr/>
        </p:nvSpPr>
        <p:spPr>
          <a:xfrm>
            <a:off x="1094191" y="6209788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35" name="Text 3">
            <a:extLst>
              <a:ext uri="{FF2B5EF4-FFF2-40B4-BE49-F238E27FC236}">
                <a16:creationId xmlns:a16="http://schemas.microsoft.com/office/drawing/2014/main" id="{59D48A56-D485-439D-A7B6-2913AC51322C}"/>
              </a:ext>
            </a:extLst>
          </p:cNvPr>
          <p:cNvSpPr/>
          <p:nvPr/>
        </p:nvSpPr>
        <p:spPr>
          <a:xfrm>
            <a:off x="9561137" y="232737"/>
            <a:ext cx="1986425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ru-RU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Запрос и обработка отзывов</a:t>
            </a:r>
            <a:endParaRPr lang="en-US" sz="900" dirty="0">
              <a:solidFill>
                <a:srgbClr val="366AF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9711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7">
            <a:extLst>
              <a:ext uri="{FF2B5EF4-FFF2-40B4-BE49-F238E27FC236}">
                <a16:creationId xmlns:a16="http://schemas.microsoft.com/office/drawing/2014/main" id="{8A027AE1-2AFC-4B3A-B539-72D55346B58E}"/>
              </a:ext>
            </a:extLst>
          </p:cNvPr>
          <p:cNvSpPr/>
          <p:nvPr/>
        </p:nvSpPr>
        <p:spPr>
          <a:xfrm>
            <a:off x="5858059" y="1607070"/>
            <a:ext cx="3369068" cy="3708116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9" name="Shape 8">
            <a:extLst>
              <a:ext uri="{FF2B5EF4-FFF2-40B4-BE49-F238E27FC236}">
                <a16:creationId xmlns:a16="http://schemas.microsoft.com/office/drawing/2014/main" id="{3C1583FC-3603-4B8B-966D-4319380307FA}"/>
              </a:ext>
            </a:extLst>
          </p:cNvPr>
          <p:cNvSpPr/>
          <p:nvPr/>
        </p:nvSpPr>
        <p:spPr>
          <a:xfrm>
            <a:off x="6003897" y="1434426"/>
            <a:ext cx="1726938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0" name="Shape 7">
            <a:extLst>
              <a:ext uri="{FF2B5EF4-FFF2-40B4-BE49-F238E27FC236}">
                <a16:creationId xmlns:a16="http://schemas.microsoft.com/office/drawing/2014/main" id="{898A39B1-31A9-4D97-B8BA-8AB04A552ADA}"/>
              </a:ext>
            </a:extLst>
          </p:cNvPr>
          <p:cNvSpPr/>
          <p:nvPr/>
        </p:nvSpPr>
        <p:spPr>
          <a:xfrm>
            <a:off x="899333" y="1603689"/>
            <a:ext cx="4466839" cy="3712714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3" name="Text 12">
            <a:extLst>
              <a:ext uri="{FF2B5EF4-FFF2-40B4-BE49-F238E27FC236}">
                <a16:creationId xmlns:a16="http://schemas.microsoft.com/office/drawing/2014/main" id="{FC0AE3BD-9B4B-4DBD-83FB-7F3687F1E98A}"/>
              </a:ext>
            </a:extLst>
          </p:cNvPr>
          <p:cNvSpPr/>
          <p:nvPr/>
        </p:nvSpPr>
        <p:spPr>
          <a:xfrm>
            <a:off x="6092480" y="1487815"/>
            <a:ext cx="1638355" cy="128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Уведомления</a:t>
            </a:r>
            <a:r>
              <a:rPr lang="ru-RU" sz="7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администратору</a:t>
            </a:r>
            <a:endParaRPr lang="en-US" sz="760" dirty="0"/>
          </a:p>
        </p:txBody>
      </p:sp>
      <p:sp>
        <p:nvSpPr>
          <p:cNvPr id="34" name="Shape 13">
            <a:extLst>
              <a:ext uri="{FF2B5EF4-FFF2-40B4-BE49-F238E27FC236}">
                <a16:creationId xmlns:a16="http://schemas.microsoft.com/office/drawing/2014/main" id="{121A79F9-2BF6-4286-82E7-DB0960984D5C}"/>
              </a:ext>
            </a:extLst>
          </p:cNvPr>
          <p:cNvSpPr/>
          <p:nvPr/>
        </p:nvSpPr>
        <p:spPr>
          <a:xfrm>
            <a:off x="899335" y="5458105"/>
            <a:ext cx="4828939" cy="865163"/>
          </a:xfrm>
          <a:prstGeom prst="roundRect">
            <a:avLst>
              <a:gd name="adj" fmla="val 8889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5" name="Text 15">
            <a:extLst>
              <a:ext uri="{FF2B5EF4-FFF2-40B4-BE49-F238E27FC236}">
                <a16:creationId xmlns:a16="http://schemas.microsoft.com/office/drawing/2014/main" id="{42CA5672-B8D0-43FF-88D3-AF02964CFEE6}"/>
              </a:ext>
            </a:extLst>
          </p:cNvPr>
          <p:cNvSpPr/>
          <p:nvPr/>
        </p:nvSpPr>
        <p:spPr>
          <a:xfrm>
            <a:off x="1285826" y="5546931"/>
            <a:ext cx="434835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спросить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разрешает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ли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он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связаться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уточнения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деталей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36" name="Text 16">
            <a:extLst>
              <a:ext uri="{FF2B5EF4-FFF2-40B4-BE49-F238E27FC236}">
                <a16:creationId xmlns:a16="http://schemas.microsoft.com/office/drawing/2014/main" id="{E169F2D0-4FE9-4341-A3B3-AE1FD0798C6E}"/>
              </a:ext>
            </a:extLst>
          </p:cNvPr>
          <p:cNvSpPr/>
          <p:nvPr/>
        </p:nvSpPr>
        <p:spPr>
          <a:xfrm>
            <a:off x="1156503" y="5787290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37" name="Text 17">
            <a:extLst>
              <a:ext uri="{FF2B5EF4-FFF2-40B4-BE49-F238E27FC236}">
                <a16:creationId xmlns:a16="http://schemas.microsoft.com/office/drawing/2014/main" id="{5425AC71-28FA-446E-9231-72ECBF4EC9B1}"/>
              </a:ext>
            </a:extLst>
          </p:cNvPr>
          <p:cNvSpPr/>
          <p:nvPr/>
        </p:nvSpPr>
        <p:spPr>
          <a:xfrm>
            <a:off x="1285826" y="5766387"/>
            <a:ext cx="434835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Нераспознанные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пересылать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ответственным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сотрудникам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38" name="Text 18">
            <a:extLst>
              <a:ext uri="{FF2B5EF4-FFF2-40B4-BE49-F238E27FC236}">
                <a16:creationId xmlns:a16="http://schemas.microsoft.com/office/drawing/2014/main" id="{9D48F7D7-45B5-46F5-8B30-B3F4B6A726FA}"/>
              </a:ext>
            </a:extLst>
          </p:cNvPr>
          <p:cNvSpPr/>
          <p:nvPr/>
        </p:nvSpPr>
        <p:spPr>
          <a:xfrm>
            <a:off x="1156503" y="6001966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39" name="Text 19">
            <a:extLst>
              <a:ext uri="{FF2B5EF4-FFF2-40B4-BE49-F238E27FC236}">
                <a16:creationId xmlns:a16="http://schemas.microsoft.com/office/drawing/2014/main" id="{09558D53-414A-4170-9910-8E4BC92488FA}"/>
              </a:ext>
            </a:extLst>
          </p:cNvPr>
          <p:cNvSpPr/>
          <p:nvPr/>
        </p:nvSpPr>
        <p:spPr>
          <a:xfrm>
            <a:off x="1285826" y="5985843"/>
            <a:ext cx="434835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уведомление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попадают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телефон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текст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его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ответа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9510" y="584473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 отрабатывается негатив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089568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Если клиент ставит низкую оценку или пишет отрицательный ответ, система сразу переключает сценарий на удержание и уведомление.</a:t>
            </a:r>
            <a:endParaRPr lang="en-US" sz="980" dirty="0"/>
          </a:p>
        </p:txBody>
      </p:sp>
      <p:sp>
        <p:nvSpPr>
          <p:cNvPr id="25" name="Text 9">
            <a:extLst>
              <a:ext uri="{FF2B5EF4-FFF2-40B4-BE49-F238E27FC236}">
                <a16:creationId xmlns:a16="http://schemas.microsoft.com/office/drawing/2014/main" id="{FD270F03-53CE-4201-8A90-B84E73051DB0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26" name="Shape 2">
            <a:extLst>
              <a:ext uri="{FF2B5EF4-FFF2-40B4-BE49-F238E27FC236}">
                <a16:creationId xmlns:a16="http://schemas.microsoft.com/office/drawing/2014/main" id="{DD339822-0396-46D5-98D3-3B93A5B7B48B}"/>
              </a:ext>
            </a:extLst>
          </p:cNvPr>
          <p:cNvSpPr/>
          <p:nvPr/>
        </p:nvSpPr>
        <p:spPr>
          <a:xfrm>
            <a:off x="9491472" y="164592"/>
            <a:ext cx="2121408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52" name="Text 14">
            <a:extLst>
              <a:ext uri="{FF2B5EF4-FFF2-40B4-BE49-F238E27FC236}">
                <a16:creationId xmlns:a16="http://schemas.microsoft.com/office/drawing/2014/main" id="{5CC49832-D3CA-490D-A73A-6D0E76295CAB}"/>
              </a:ext>
            </a:extLst>
          </p:cNvPr>
          <p:cNvSpPr/>
          <p:nvPr/>
        </p:nvSpPr>
        <p:spPr>
          <a:xfrm>
            <a:off x="1156503" y="5563905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862C8D96-5476-4C95-A272-99A52FCE388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3200"/>
          <a:stretch/>
        </p:blipFill>
        <p:spPr>
          <a:xfrm>
            <a:off x="1313136" y="1712568"/>
            <a:ext cx="1675059" cy="3514761"/>
          </a:xfrm>
          <a:prstGeom prst="rect">
            <a:avLst/>
          </a:prstGeom>
          <a:ln>
            <a:solidFill>
              <a:schemeClr val="bg2"/>
            </a:solidFill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235" y="1712568"/>
            <a:ext cx="1621457" cy="3514761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31" name="Shape 8">
            <a:extLst>
              <a:ext uri="{FF2B5EF4-FFF2-40B4-BE49-F238E27FC236}">
                <a16:creationId xmlns:a16="http://schemas.microsoft.com/office/drawing/2014/main" id="{D60778F0-1735-4416-A9AE-2A7D20DDBD20}"/>
              </a:ext>
            </a:extLst>
          </p:cNvPr>
          <p:cNvSpPr/>
          <p:nvPr/>
        </p:nvSpPr>
        <p:spPr>
          <a:xfrm>
            <a:off x="970467" y="1397744"/>
            <a:ext cx="1180699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2" name="Text 9">
            <a:extLst>
              <a:ext uri="{FF2B5EF4-FFF2-40B4-BE49-F238E27FC236}">
                <a16:creationId xmlns:a16="http://schemas.microsoft.com/office/drawing/2014/main" id="{43FD1E48-7A04-41B1-B868-4C93E0F89156}"/>
              </a:ext>
            </a:extLst>
          </p:cNvPr>
          <p:cNvSpPr/>
          <p:nvPr/>
        </p:nvSpPr>
        <p:spPr>
          <a:xfrm>
            <a:off x="1039256" y="1456307"/>
            <a:ext cx="111191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Негативный</a:t>
            </a:r>
            <a:r>
              <a:rPr lang="en-US" sz="7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7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сценарий</a:t>
            </a:r>
            <a:endParaRPr lang="en-US" sz="76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67" r="39920" b="24754"/>
          <a:stretch/>
        </p:blipFill>
        <p:spPr>
          <a:xfrm>
            <a:off x="6101550" y="1779284"/>
            <a:ext cx="2867425" cy="3448045"/>
          </a:xfrm>
          <a:prstGeom prst="rect">
            <a:avLst/>
          </a:prstGeom>
          <a:ln>
            <a:solidFill>
              <a:schemeClr val="bg2"/>
            </a:solidFill>
          </a:ln>
        </p:spPr>
      </p:pic>
      <p:cxnSp>
        <p:nvCxnSpPr>
          <p:cNvPr id="6" name="Прямая со стрелкой 5"/>
          <p:cNvCxnSpPr>
            <a:cxnSpLocks/>
          </p:cNvCxnSpPr>
          <p:nvPr/>
        </p:nvCxnSpPr>
        <p:spPr>
          <a:xfrm flipV="1">
            <a:off x="2849755" y="3337458"/>
            <a:ext cx="552243" cy="320142"/>
          </a:xfrm>
          <a:prstGeom prst="straightConnector1">
            <a:avLst/>
          </a:prstGeom>
          <a:ln w="19050">
            <a:solidFill>
              <a:srgbClr val="366AF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 3">
            <a:extLst>
              <a:ext uri="{FF2B5EF4-FFF2-40B4-BE49-F238E27FC236}">
                <a16:creationId xmlns:a16="http://schemas.microsoft.com/office/drawing/2014/main" id="{94E2222E-0AB8-4BD6-B173-8F80F2B6A623}"/>
              </a:ext>
            </a:extLst>
          </p:cNvPr>
          <p:cNvSpPr/>
          <p:nvPr/>
        </p:nvSpPr>
        <p:spPr>
          <a:xfrm>
            <a:off x="9561137" y="232737"/>
            <a:ext cx="1986425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ru-RU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Запрос и обработка отзывов</a:t>
            </a:r>
            <a:endParaRPr lang="en-US" sz="900" dirty="0">
              <a:solidFill>
                <a:srgbClr val="366AF3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7">
            <a:extLst>
              <a:ext uri="{FF2B5EF4-FFF2-40B4-BE49-F238E27FC236}">
                <a16:creationId xmlns:a16="http://schemas.microsoft.com/office/drawing/2014/main" id="{EFE7E989-B1D0-4C27-904A-E6ADDDB3F3CA}"/>
              </a:ext>
            </a:extLst>
          </p:cNvPr>
          <p:cNvSpPr/>
          <p:nvPr/>
        </p:nvSpPr>
        <p:spPr>
          <a:xfrm>
            <a:off x="867381" y="1590186"/>
            <a:ext cx="2944368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4" name="Shape 8">
            <a:extLst>
              <a:ext uri="{FF2B5EF4-FFF2-40B4-BE49-F238E27FC236}">
                <a16:creationId xmlns:a16="http://schemas.microsoft.com/office/drawing/2014/main" id="{ED270758-7C2F-408B-8B00-C3889478AD7F}"/>
              </a:ext>
            </a:extLst>
          </p:cNvPr>
          <p:cNvSpPr/>
          <p:nvPr/>
        </p:nvSpPr>
        <p:spPr>
          <a:xfrm>
            <a:off x="1031973" y="1737360"/>
            <a:ext cx="256032" cy="256032"/>
          </a:xfrm>
          <a:prstGeom prst="ellipse">
            <a:avLst/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45" name="Text 9">
            <a:extLst>
              <a:ext uri="{FF2B5EF4-FFF2-40B4-BE49-F238E27FC236}">
                <a16:creationId xmlns:a16="http://schemas.microsoft.com/office/drawing/2014/main" id="{7E085078-F8B6-4E09-95CA-890F5692BC76}"/>
              </a:ext>
            </a:extLst>
          </p:cNvPr>
          <p:cNvSpPr/>
          <p:nvPr/>
        </p:nvSpPr>
        <p:spPr>
          <a:xfrm rot="500783">
            <a:off x="1040682" y="1806162"/>
            <a:ext cx="256032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A6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400" dirty="0"/>
          </a:p>
        </p:txBody>
      </p:sp>
      <p:sp>
        <p:nvSpPr>
          <p:cNvPr id="46" name="Text 10">
            <a:extLst>
              <a:ext uri="{FF2B5EF4-FFF2-40B4-BE49-F238E27FC236}">
                <a16:creationId xmlns:a16="http://schemas.microsoft.com/office/drawing/2014/main" id="{20B6F61D-0295-4D51-95BC-5862F4ED3896}"/>
              </a:ext>
            </a:extLst>
          </p:cNvPr>
          <p:cNvSpPr/>
          <p:nvPr/>
        </p:nvSpPr>
        <p:spPr>
          <a:xfrm>
            <a:off x="1397733" y="1753908"/>
            <a:ext cx="224942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Рост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рейтинга</a:t>
            </a:r>
            <a:endParaRPr lang="en-US" sz="1100" dirty="0"/>
          </a:p>
        </p:txBody>
      </p:sp>
      <p:sp>
        <p:nvSpPr>
          <p:cNvPr id="47" name="Text 11">
            <a:extLst>
              <a:ext uri="{FF2B5EF4-FFF2-40B4-BE49-F238E27FC236}">
                <a16:creationId xmlns:a16="http://schemas.microsoft.com/office/drawing/2014/main" id="{42825456-B82E-4A8E-91BC-1FEFC7F11177}"/>
              </a:ext>
            </a:extLst>
          </p:cNvPr>
          <p:cNvSpPr/>
          <p:nvPr/>
        </p:nvSpPr>
        <p:spPr>
          <a:xfrm>
            <a:off x="1075518" y="2032143"/>
            <a:ext cx="2615184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Довольные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клиенты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быстрее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доходят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публикации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отзыва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нужной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площадке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48" name="Shape 12">
            <a:extLst>
              <a:ext uri="{FF2B5EF4-FFF2-40B4-BE49-F238E27FC236}">
                <a16:creationId xmlns:a16="http://schemas.microsoft.com/office/drawing/2014/main" id="{1A587A95-D356-4A6D-9270-E737616EA8CE}"/>
              </a:ext>
            </a:extLst>
          </p:cNvPr>
          <p:cNvSpPr/>
          <p:nvPr/>
        </p:nvSpPr>
        <p:spPr>
          <a:xfrm>
            <a:off x="4250661" y="1590186"/>
            <a:ext cx="2944368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9" name="Shape 13">
            <a:extLst>
              <a:ext uri="{FF2B5EF4-FFF2-40B4-BE49-F238E27FC236}">
                <a16:creationId xmlns:a16="http://schemas.microsoft.com/office/drawing/2014/main" id="{A8DB911A-5237-43BA-AEB6-66C81728E48C}"/>
              </a:ext>
            </a:extLst>
          </p:cNvPr>
          <p:cNvSpPr/>
          <p:nvPr/>
        </p:nvSpPr>
        <p:spPr>
          <a:xfrm>
            <a:off x="4415253" y="1737360"/>
            <a:ext cx="256032" cy="256032"/>
          </a:xfrm>
          <a:prstGeom prst="ellipse">
            <a:avLst/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50" name="Text 14">
            <a:extLst>
              <a:ext uri="{FF2B5EF4-FFF2-40B4-BE49-F238E27FC236}">
                <a16:creationId xmlns:a16="http://schemas.microsoft.com/office/drawing/2014/main" id="{464052A7-6105-49D4-A602-8275D026A435}"/>
              </a:ext>
            </a:extLst>
          </p:cNvPr>
          <p:cNvSpPr/>
          <p:nvPr/>
        </p:nvSpPr>
        <p:spPr>
          <a:xfrm rot="500783">
            <a:off x="4423962" y="1806162"/>
            <a:ext cx="256032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A6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400" dirty="0"/>
          </a:p>
        </p:txBody>
      </p:sp>
      <p:sp>
        <p:nvSpPr>
          <p:cNvPr id="51" name="Text 15">
            <a:extLst>
              <a:ext uri="{FF2B5EF4-FFF2-40B4-BE49-F238E27FC236}">
                <a16:creationId xmlns:a16="http://schemas.microsoft.com/office/drawing/2014/main" id="{751FC415-F20A-42D0-AC6E-2F01B1BAD077}"/>
              </a:ext>
            </a:extLst>
          </p:cNvPr>
          <p:cNvSpPr/>
          <p:nvPr/>
        </p:nvSpPr>
        <p:spPr>
          <a:xfrm>
            <a:off x="4781013" y="1753908"/>
            <a:ext cx="224942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Быстрая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реакция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негатив</a:t>
            </a:r>
            <a:endParaRPr lang="en-US" sz="1100" dirty="0"/>
          </a:p>
        </p:txBody>
      </p:sp>
      <p:sp>
        <p:nvSpPr>
          <p:cNvPr id="52" name="Text 16">
            <a:extLst>
              <a:ext uri="{FF2B5EF4-FFF2-40B4-BE49-F238E27FC236}">
                <a16:creationId xmlns:a16="http://schemas.microsoft.com/office/drawing/2014/main" id="{BD1DB856-8539-4CE0-8EBB-4BA05919614E}"/>
              </a:ext>
            </a:extLst>
          </p:cNvPr>
          <p:cNvSpPr/>
          <p:nvPr/>
        </p:nvSpPr>
        <p:spPr>
          <a:xfrm>
            <a:off x="4458798" y="2032143"/>
            <a:ext cx="245000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Проблемные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ответы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теряются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а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сразу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уходят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отдельный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сценарий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уведомления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53" name="Shape 17">
            <a:extLst>
              <a:ext uri="{FF2B5EF4-FFF2-40B4-BE49-F238E27FC236}">
                <a16:creationId xmlns:a16="http://schemas.microsoft.com/office/drawing/2014/main" id="{615C4C0B-4717-45F5-90D3-23C364CDD91E}"/>
              </a:ext>
            </a:extLst>
          </p:cNvPr>
          <p:cNvSpPr/>
          <p:nvPr/>
        </p:nvSpPr>
        <p:spPr>
          <a:xfrm>
            <a:off x="7633941" y="1590186"/>
            <a:ext cx="2944368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4" name="Shape 18">
            <a:extLst>
              <a:ext uri="{FF2B5EF4-FFF2-40B4-BE49-F238E27FC236}">
                <a16:creationId xmlns:a16="http://schemas.microsoft.com/office/drawing/2014/main" id="{446116D5-5D9E-4F59-8F45-21BDA5027FCE}"/>
              </a:ext>
            </a:extLst>
          </p:cNvPr>
          <p:cNvSpPr/>
          <p:nvPr/>
        </p:nvSpPr>
        <p:spPr>
          <a:xfrm>
            <a:off x="7798533" y="1737360"/>
            <a:ext cx="256032" cy="256032"/>
          </a:xfrm>
          <a:prstGeom prst="ellipse">
            <a:avLst/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55" name="Text 19">
            <a:extLst>
              <a:ext uri="{FF2B5EF4-FFF2-40B4-BE49-F238E27FC236}">
                <a16:creationId xmlns:a16="http://schemas.microsoft.com/office/drawing/2014/main" id="{59B9EFE6-41F4-4D59-9909-A0891BBB4231}"/>
              </a:ext>
            </a:extLst>
          </p:cNvPr>
          <p:cNvSpPr/>
          <p:nvPr/>
        </p:nvSpPr>
        <p:spPr>
          <a:xfrm rot="500783">
            <a:off x="7807242" y="1806162"/>
            <a:ext cx="256032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A6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400" dirty="0"/>
          </a:p>
        </p:txBody>
      </p:sp>
      <p:sp>
        <p:nvSpPr>
          <p:cNvPr id="56" name="Text 20">
            <a:extLst>
              <a:ext uri="{FF2B5EF4-FFF2-40B4-BE49-F238E27FC236}">
                <a16:creationId xmlns:a16="http://schemas.microsoft.com/office/drawing/2014/main" id="{957411D8-FB43-44AF-B3D7-8EA585167E6D}"/>
              </a:ext>
            </a:extLst>
          </p:cNvPr>
          <p:cNvSpPr/>
          <p:nvPr/>
        </p:nvSpPr>
        <p:spPr>
          <a:xfrm>
            <a:off x="8164293" y="1788257"/>
            <a:ext cx="224942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Единые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стандарты</a:t>
            </a:r>
            <a:endParaRPr lang="en-US" sz="1100" dirty="0"/>
          </a:p>
        </p:txBody>
      </p:sp>
      <p:sp>
        <p:nvSpPr>
          <p:cNvPr id="57" name="Text 21">
            <a:extLst>
              <a:ext uri="{FF2B5EF4-FFF2-40B4-BE49-F238E27FC236}">
                <a16:creationId xmlns:a16="http://schemas.microsoft.com/office/drawing/2014/main" id="{F1E12146-048F-4C87-9E28-3A09C9482469}"/>
              </a:ext>
            </a:extLst>
          </p:cNvPr>
          <p:cNvSpPr/>
          <p:nvPr/>
        </p:nvSpPr>
        <p:spPr>
          <a:xfrm>
            <a:off x="7842078" y="2032143"/>
            <a:ext cx="2615184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Все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филиалы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работают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одинаковым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шаблонам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настройкам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с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учетом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своей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специфики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58" name="Shape 22">
            <a:extLst>
              <a:ext uri="{FF2B5EF4-FFF2-40B4-BE49-F238E27FC236}">
                <a16:creationId xmlns:a16="http://schemas.microsoft.com/office/drawing/2014/main" id="{45B435D8-2DD8-4F4F-84EF-A577D9217AEC}"/>
              </a:ext>
            </a:extLst>
          </p:cNvPr>
          <p:cNvSpPr/>
          <p:nvPr/>
        </p:nvSpPr>
        <p:spPr>
          <a:xfrm>
            <a:off x="867381" y="3510426"/>
            <a:ext cx="2944368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9" name="Shape 23">
            <a:extLst>
              <a:ext uri="{FF2B5EF4-FFF2-40B4-BE49-F238E27FC236}">
                <a16:creationId xmlns:a16="http://schemas.microsoft.com/office/drawing/2014/main" id="{223BCB6C-8C43-4342-B594-CD4A1B25B915}"/>
              </a:ext>
            </a:extLst>
          </p:cNvPr>
          <p:cNvSpPr/>
          <p:nvPr/>
        </p:nvSpPr>
        <p:spPr>
          <a:xfrm>
            <a:off x="1031973" y="3657600"/>
            <a:ext cx="256032" cy="256032"/>
          </a:xfrm>
          <a:prstGeom prst="ellipse">
            <a:avLst/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60" name="Text 24">
            <a:extLst>
              <a:ext uri="{FF2B5EF4-FFF2-40B4-BE49-F238E27FC236}">
                <a16:creationId xmlns:a16="http://schemas.microsoft.com/office/drawing/2014/main" id="{11FC0B0B-0D44-4765-A749-E129817BF67E}"/>
              </a:ext>
            </a:extLst>
          </p:cNvPr>
          <p:cNvSpPr/>
          <p:nvPr/>
        </p:nvSpPr>
        <p:spPr>
          <a:xfrm rot="500783">
            <a:off x="1040682" y="3717693"/>
            <a:ext cx="256032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A6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400" dirty="0"/>
          </a:p>
        </p:txBody>
      </p:sp>
      <p:sp>
        <p:nvSpPr>
          <p:cNvPr id="61" name="Text 25">
            <a:extLst>
              <a:ext uri="{FF2B5EF4-FFF2-40B4-BE49-F238E27FC236}">
                <a16:creationId xmlns:a16="http://schemas.microsoft.com/office/drawing/2014/main" id="{29717F18-15C3-418F-88B1-4321BB0A3F5E}"/>
              </a:ext>
            </a:extLst>
          </p:cNvPr>
          <p:cNvSpPr/>
          <p:nvPr/>
        </p:nvSpPr>
        <p:spPr>
          <a:xfrm>
            <a:off x="1397733" y="3674148"/>
            <a:ext cx="224942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Меньше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ручной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работы</a:t>
            </a:r>
            <a:endParaRPr lang="en-US" sz="1100" dirty="0"/>
          </a:p>
        </p:txBody>
      </p:sp>
      <p:sp>
        <p:nvSpPr>
          <p:cNvPr id="62" name="Text 26">
            <a:extLst>
              <a:ext uri="{FF2B5EF4-FFF2-40B4-BE49-F238E27FC236}">
                <a16:creationId xmlns:a16="http://schemas.microsoft.com/office/drawing/2014/main" id="{88615C3B-4877-4961-ADC9-43C2607B7C3F}"/>
              </a:ext>
            </a:extLst>
          </p:cNvPr>
          <p:cNvSpPr/>
          <p:nvPr/>
        </p:nvSpPr>
        <p:spPr>
          <a:xfrm>
            <a:off x="1075518" y="3952383"/>
            <a:ext cx="2615184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Ссылки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повторные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запросы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логика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диалога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формируются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автоматически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63" name="Shape 27">
            <a:extLst>
              <a:ext uri="{FF2B5EF4-FFF2-40B4-BE49-F238E27FC236}">
                <a16:creationId xmlns:a16="http://schemas.microsoft.com/office/drawing/2014/main" id="{E247033D-3C05-4441-B0BD-458DD951F037}"/>
              </a:ext>
            </a:extLst>
          </p:cNvPr>
          <p:cNvSpPr/>
          <p:nvPr/>
        </p:nvSpPr>
        <p:spPr>
          <a:xfrm>
            <a:off x="4250661" y="3510426"/>
            <a:ext cx="2944368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64" name="Shape 28">
            <a:extLst>
              <a:ext uri="{FF2B5EF4-FFF2-40B4-BE49-F238E27FC236}">
                <a16:creationId xmlns:a16="http://schemas.microsoft.com/office/drawing/2014/main" id="{03A185E0-7938-4702-BC9A-25035D3D8B7D}"/>
              </a:ext>
            </a:extLst>
          </p:cNvPr>
          <p:cNvSpPr/>
          <p:nvPr/>
        </p:nvSpPr>
        <p:spPr>
          <a:xfrm>
            <a:off x="4415253" y="3657600"/>
            <a:ext cx="256032" cy="256032"/>
          </a:xfrm>
          <a:prstGeom prst="ellipse">
            <a:avLst/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65" name="Text 29">
            <a:extLst>
              <a:ext uri="{FF2B5EF4-FFF2-40B4-BE49-F238E27FC236}">
                <a16:creationId xmlns:a16="http://schemas.microsoft.com/office/drawing/2014/main" id="{A18A58BF-85C7-49F9-8190-AFAF0647E28F}"/>
              </a:ext>
            </a:extLst>
          </p:cNvPr>
          <p:cNvSpPr/>
          <p:nvPr/>
        </p:nvSpPr>
        <p:spPr>
          <a:xfrm rot="500783">
            <a:off x="4423962" y="3717693"/>
            <a:ext cx="256032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A6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400" dirty="0"/>
          </a:p>
        </p:txBody>
      </p:sp>
      <p:sp>
        <p:nvSpPr>
          <p:cNvPr id="66" name="Text 30">
            <a:extLst>
              <a:ext uri="{FF2B5EF4-FFF2-40B4-BE49-F238E27FC236}">
                <a16:creationId xmlns:a16="http://schemas.microsoft.com/office/drawing/2014/main" id="{5C93544E-1914-4BFF-86E4-C39BCA82AF0E}"/>
              </a:ext>
            </a:extLst>
          </p:cNvPr>
          <p:cNvSpPr/>
          <p:nvPr/>
        </p:nvSpPr>
        <p:spPr>
          <a:xfrm>
            <a:off x="4781013" y="3674148"/>
            <a:ext cx="224942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Прозрачный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контроль</a:t>
            </a:r>
            <a:endParaRPr lang="en-US" sz="1100" dirty="0"/>
          </a:p>
        </p:txBody>
      </p:sp>
      <p:sp>
        <p:nvSpPr>
          <p:cNvPr id="67" name="Text 31">
            <a:extLst>
              <a:ext uri="{FF2B5EF4-FFF2-40B4-BE49-F238E27FC236}">
                <a16:creationId xmlns:a16="http://schemas.microsoft.com/office/drawing/2014/main" id="{06F5857A-E6D8-4340-BA07-FBD5389A8F84}"/>
              </a:ext>
            </a:extLst>
          </p:cNvPr>
          <p:cNvSpPr/>
          <p:nvPr/>
        </p:nvSpPr>
        <p:spPr>
          <a:xfrm>
            <a:off x="4458798" y="3952383"/>
            <a:ext cx="2615184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настройкам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сообщениям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всегда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понятно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именно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увидит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кто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получит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уведомление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68" name="Shape 32">
            <a:extLst>
              <a:ext uri="{FF2B5EF4-FFF2-40B4-BE49-F238E27FC236}">
                <a16:creationId xmlns:a16="http://schemas.microsoft.com/office/drawing/2014/main" id="{B527D602-3AD6-442A-8357-EA78770B4876}"/>
              </a:ext>
            </a:extLst>
          </p:cNvPr>
          <p:cNvSpPr/>
          <p:nvPr/>
        </p:nvSpPr>
        <p:spPr>
          <a:xfrm>
            <a:off x="7633941" y="3510426"/>
            <a:ext cx="2944368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69" name="Shape 33">
            <a:extLst>
              <a:ext uri="{FF2B5EF4-FFF2-40B4-BE49-F238E27FC236}">
                <a16:creationId xmlns:a16="http://schemas.microsoft.com/office/drawing/2014/main" id="{00F770D4-7C36-47EB-B3B0-93F6ECE1C671}"/>
              </a:ext>
            </a:extLst>
          </p:cNvPr>
          <p:cNvSpPr/>
          <p:nvPr/>
        </p:nvSpPr>
        <p:spPr>
          <a:xfrm>
            <a:off x="7798533" y="3657600"/>
            <a:ext cx="256032" cy="256032"/>
          </a:xfrm>
          <a:prstGeom prst="ellipse">
            <a:avLst/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70" name="Text 34">
            <a:extLst>
              <a:ext uri="{FF2B5EF4-FFF2-40B4-BE49-F238E27FC236}">
                <a16:creationId xmlns:a16="http://schemas.microsoft.com/office/drawing/2014/main" id="{951BF3F4-1468-4AC9-AE49-88E0FD4C44CA}"/>
              </a:ext>
            </a:extLst>
          </p:cNvPr>
          <p:cNvSpPr/>
          <p:nvPr/>
        </p:nvSpPr>
        <p:spPr>
          <a:xfrm rot="500783">
            <a:off x="7807242" y="3717693"/>
            <a:ext cx="256032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A6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400" dirty="0"/>
          </a:p>
        </p:txBody>
      </p:sp>
      <p:sp>
        <p:nvSpPr>
          <p:cNvPr id="71" name="Text 35">
            <a:extLst>
              <a:ext uri="{FF2B5EF4-FFF2-40B4-BE49-F238E27FC236}">
                <a16:creationId xmlns:a16="http://schemas.microsoft.com/office/drawing/2014/main" id="{D0B2C9C5-0A76-4823-8F12-9C8DFB53ACD2}"/>
              </a:ext>
            </a:extLst>
          </p:cNvPr>
          <p:cNvSpPr/>
          <p:nvPr/>
        </p:nvSpPr>
        <p:spPr>
          <a:xfrm>
            <a:off x="8164293" y="3674148"/>
            <a:ext cx="224942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Интеграция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1С</a:t>
            </a:r>
            <a:endParaRPr lang="en-US" sz="1100" dirty="0"/>
          </a:p>
        </p:txBody>
      </p:sp>
      <p:sp>
        <p:nvSpPr>
          <p:cNvPr id="72" name="Text 36">
            <a:extLst>
              <a:ext uri="{FF2B5EF4-FFF2-40B4-BE49-F238E27FC236}">
                <a16:creationId xmlns:a16="http://schemas.microsoft.com/office/drawing/2014/main" id="{28AF9A85-984D-4F55-80DC-14FE05C06643}"/>
              </a:ext>
            </a:extLst>
          </p:cNvPr>
          <p:cNvSpPr/>
          <p:nvPr/>
        </p:nvSpPr>
        <p:spPr>
          <a:xfrm>
            <a:off x="7842078" y="3952383"/>
            <a:ext cx="2615184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Продукт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работает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данных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заказ-наряда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без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отдельной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внешней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CRM.</a:t>
            </a:r>
            <a:endParaRPr lang="en-US" sz="880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40" y="585216"/>
            <a:ext cx="729343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 продукт помогает компании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086831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Отзывы становятся не разовой акцией, а постоянным автоматизированным процессом с контролем качества на каждом шаге.</a:t>
            </a:r>
            <a:endParaRPr lang="en-US" sz="980" dirty="0"/>
          </a:p>
        </p:txBody>
      </p:sp>
      <p:sp>
        <p:nvSpPr>
          <p:cNvPr id="40" name="Text 9">
            <a:extLst>
              <a:ext uri="{FF2B5EF4-FFF2-40B4-BE49-F238E27FC236}">
                <a16:creationId xmlns:a16="http://schemas.microsoft.com/office/drawing/2014/main" id="{FB6D9360-A211-41FC-8FA0-349028DAEF78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41" name="Shape 2">
            <a:extLst>
              <a:ext uri="{FF2B5EF4-FFF2-40B4-BE49-F238E27FC236}">
                <a16:creationId xmlns:a16="http://schemas.microsoft.com/office/drawing/2014/main" id="{42FBADCA-640D-45CA-9CAF-A40539ACA2BE}"/>
              </a:ext>
            </a:extLst>
          </p:cNvPr>
          <p:cNvSpPr/>
          <p:nvPr/>
        </p:nvSpPr>
        <p:spPr>
          <a:xfrm>
            <a:off x="9491472" y="164592"/>
            <a:ext cx="2121408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39" name="Text 3">
            <a:extLst>
              <a:ext uri="{FF2B5EF4-FFF2-40B4-BE49-F238E27FC236}">
                <a16:creationId xmlns:a16="http://schemas.microsoft.com/office/drawing/2014/main" id="{0CF17100-8E2F-44D4-A88E-D1FDDF2A151C}"/>
              </a:ext>
            </a:extLst>
          </p:cNvPr>
          <p:cNvSpPr/>
          <p:nvPr/>
        </p:nvSpPr>
        <p:spPr>
          <a:xfrm>
            <a:off x="9561137" y="232737"/>
            <a:ext cx="1986425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ru-RU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Запрос и обработка отзывов</a:t>
            </a:r>
            <a:endParaRPr lang="en-US" sz="900" dirty="0">
              <a:solidFill>
                <a:srgbClr val="366AF3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7">
            <a:extLst>
              <a:ext uri="{FF2B5EF4-FFF2-40B4-BE49-F238E27FC236}">
                <a16:creationId xmlns:a16="http://schemas.microsoft.com/office/drawing/2014/main" id="{0AFE7E4C-E193-484B-A8F8-2C74374FCE87}"/>
              </a:ext>
            </a:extLst>
          </p:cNvPr>
          <p:cNvSpPr/>
          <p:nvPr/>
        </p:nvSpPr>
        <p:spPr>
          <a:xfrm>
            <a:off x="893503" y="1598895"/>
            <a:ext cx="6583680" cy="4114800"/>
          </a:xfrm>
          <a:prstGeom prst="roundRect">
            <a:avLst>
              <a:gd name="adj" fmla="val 177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5" name="Text 8">
            <a:extLst>
              <a:ext uri="{FF2B5EF4-FFF2-40B4-BE49-F238E27FC236}">
                <a16:creationId xmlns:a16="http://schemas.microsoft.com/office/drawing/2014/main" id="{5DBD7BB1-BB2E-400E-9C1F-BE835B643427}"/>
              </a:ext>
            </a:extLst>
          </p:cNvPr>
          <p:cNvSpPr/>
          <p:nvPr/>
        </p:nvSpPr>
        <p:spPr>
          <a:xfrm>
            <a:off x="1323703" y="1846218"/>
            <a:ext cx="1463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Чек-лист запуска</a:t>
            </a:r>
            <a:endParaRPr lang="en-US" sz="1100" dirty="0"/>
          </a:p>
        </p:txBody>
      </p:sp>
      <p:sp>
        <p:nvSpPr>
          <p:cNvPr id="46" name="Shape 9">
            <a:extLst>
              <a:ext uri="{FF2B5EF4-FFF2-40B4-BE49-F238E27FC236}">
                <a16:creationId xmlns:a16="http://schemas.microsoft.com/office/drawing/2014/main" id="{86FEDB9D-8533-4C0B-AED3-037DB0894915}"/>
              </a:ext>
            </a:extLst>
          </p:cNvPr>
          <p:cNvSpPr/>
          <p:nvPr/>
        </p:nvSpPr>
        <p:spPr>
          <a:xfrm>
            <a:off x="1323703" y="2274681"/>
            <a:ext cx="237744" cy="237744"/>
          </a:xfrm>
          <a:prstGeom prst="ellipse">
            <a:avLst/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</p:spPr>
      </p:sp>
      <p:sp>
        <p:nvSpPr>
          <p:cNvPr id="47" name="Text 10">
            <a:extLst>
              <a:ext uri="{FF2B5EF4-FFF2-40B4-BE49-F238E27FC236}">
                <a16:creationId xmlns:a16="http://schemas.microsoft.com/office/drawing/2014/main" id="{B7F9C0FF-6D1D-42CA-B0B4-58606D31A54B}"/>
              </a:ext>
            </a:extLst>
          </p:cNvPr>
          <p:cNvSpPr/>
          <p:nvPr/>
        </p:nvSpPr>
        <p:spPr>
          <a:xfrm>
            <a:off x="1323703" y="2363946"/>
            <a:ext cx="237744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820" dirty="0"/>
          </a:p>
        </p:txBody>
      </p:sp>
      <p:sp>
        <p:nvSpPr>
          <p:cNvPr id="48" name="Text 11">
            <a:extLst>
              <a:ext uri="{FF2B5EF4-FFF2-40B4-BE49-F238E27FC236}">
                <a16:creationId xmlns:a16="http://schemas.microsoft.com/office/drawing/2014/main" id="{06E557F1-1C2B-49D6-985D-A817FD90B6B1}"/>
              </a:ext>
            </a:extLst>
          </p:cNvPr>
          <p:cNvSpPr/>
          <p:nvPr/>
        </p:nvSpPr>
        <p:spPr>
          <a:xfrm>
            <a:off x="1689463" y="2292969"/>
            <a:ext cx="5440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карточке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филиала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привязать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настройки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запросов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отзывов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40" dirty="0"/>
          </a:p>
        </p:txBody>
      </p:sp>
      <p:sp>
        <p:nvSpPr>
          <p:cNvPr id="49" name="Shape 12">
            <a:extLst>
              <a:ext uri="{FF2B5EF4-FFF2-40B4-BE49-F238E27FC236}">
                <a16:creationId xmlns:a16="http://schemas.microsoft.com/office/drawing/2014/main" id="{3344B48B-30DE-4FD5-9DE8-0F9285A42149}"/>
              </a:ext>
            </a:extLst>
          </p:cNvPr>
          <p:cNvSpPr/>
          <p:nvPr/>
        </p:nvSpPr>
        <p:spPr>
          <a:xfrm>
            <a:off x="1323703" y="2777601"/>
            <a:ext cx="237744" cy="237744"/>
          </a:xfrm>
          <a:prstGeom prst="ellipse">
            <a:avLst/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</p:spPr>
      </p:sp>
      <p:sp>
        <p:nvSpPr>
          <p:cNvPr id="50" name="Text 14">
            <a:extLst>
              <a:ext uri="{FF2B5EF4-FFF2-40B4-BE49-F238E27FC236}">
                <a16:creationId xmlns:a16="http://schemas.microsoft.com/office/drawing/2014/main" id="{BC5B884E-8DB8-4B9E-BC51-16FBAB17BACC}"/>
              </a:ext>
            </a:extLst>
          </p:cNvPr>
          <p:cNvSpPr/>
          <p:nvPr/>
        </p:nvSpPr>
        <p:spPr>
          <a:xfrm>
            <a:off x="1689463" y="2795889"/>
            <a:ext cx="5440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Заполнить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список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площадок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отзывов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нужные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URL.</a:t>
            </a:r>
            <a:endParaRPr lang="en-US" sz="940" dirty="0"/>
          </a:p>
        </p:txBody>
      </p:sp>
      <p:sp>
        <p:nvSpPr>
          <p:cNvPr id="51" name="Shape 15">
            <a:extLst>
              <a:ext uri="{FF2B5EF4-FFF2-40B4-BE49-F238E27FC236}">
                <a16:creationId xmlns:a16="http://schemas.microsoft.com/office/drawing/2014/main" id="{1266E30B-AD52-4AD1-8785-07C88568703A}"/>
              </a:ext>
            </a:extLst>
          </p:cNvPr>
          <p:cNvSpPr/>
          <p:nvPr/>
        </p:nvSpPr>
        <p:spPr>
          <a:xfrm>
            <a:off x="1323703" y="3280521"/>
            <a:ext cx="237744" cy="237744"/>
          </a:xfrm>
          <a:prstGeom prst="ellipse">
            <a:avLst/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</p:spPr>
      </p:sp>
      <p:sp>
        <p:nvSpPr>
          <p:cNvPr id="52" name="Text 17">
            <a:extLst>
              <a:ext uri="{FF2B5EF4-FFF2-40B4-BE49-F238E27FC236}">
                <a16:creationId xmlns:a16="http://schemas.microsoft.com/office/drawing/2014/main" id="{72C09819-327C-4EDF-BFE9-BE52A639A026}"/>
              </a:ext>
            </a:extLst>
          </p:cNvPr>
          <p:cNvSpPr/>
          <p:nvPr/>
        </p:nvSpPr>
        <p:spPr>
          <a:xfrm>
            <a:off x="1689463" y="3298809"/>
            <a:ext cx="5440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Настроить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шаблоны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первого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сообщения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позитивной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негативной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ветки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40" dirty="0"/>
          </a:p>
        </p:txBody>
      </p:sp>
      <p:sp>
        <p:nvSpPr>
          <p:cNvPr id="53" name="Shape 18">
            <a:extLst>
              <a:ext uri="{FF2B5EF4-FFF2-40B4-BE49-F238E27FC236}">
                <a16:creationId xmlns:a16="http://schemas.microsoft.com/office/drawing/2014/main" id="{1063B740-1221-43CB-83A8-24EAC4E73059}"/>
              </a:ext>
            </a:extLst>
          </p:cNvPr>
          <p:cNvSpPr/>
          <p:nvPr/>
        </p:nvSpPr>
        <p:spPr>
          <a:xfrm>
            <a:off x="1323703" y="3783441"/>
            <a:ext cx="237744" cy="237744"/>
          </a:xfrm>
          <a:prstGeom prst="ellipse">
            <a:avLst/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</p:spPr>
      </p:sp>
      <p:sp>
        <p:nvSpPr>
          <p:cNvPr id="54" name="Text 20">
            <a:extLst>
              <a:ext uri="{FF2B5EF4-FFF2-40B4-BE49-F238E27FC236}">
                <a16:creationId xmlns:a16="http://schemas.microsoft.com/office/drawing/2014/main" id="{3C2227D8-A4FC-4EC0-A17C-953372FF905F}"/>
              </a:ext>
            </a:extLst>
          </p:cNvPr>
          <p:cNvSpPr/>
          <p:nvPr/>
        </p:nvSpPr>
        <p:spPr>
          <a:xfrm>
            <a:off x="1689463" y="3801729"/>
            <a:ext cx="5440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необходимости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включить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повторные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запросы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переход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ссылке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доп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информацию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40" dirty="0"/>
          </a:p>
        </p:txBody>
      </p:sp>
      <p:sp>
        <p:nvSpPr>
          <p:cNvPr id="55" name="Shape 21">
            <a:extLst>
              <a:ext uri="{FF2B5EF4-FFF2-40B4-BE49-F238E27FC236}">
                <a16:creationId xmlns:a16="http://schemas.microsoft.com/office/drawing/2014/main" id="{3DC17C48-9531-447D-AA84-1486CEF26E8D}"/>
              </a:ext>
            </a:extLst>
          </p:cNvPr>
          <p:cNvSpPr/>
          <p:nvPr/>
        </p:nvSpPr>
        <p:spPr>
          <a:xfrm>
            <a:off x="1323703" y="4286361"/>
            <a:ext cx="237744" cy="237744"/>
          </a:xfrm>
          <a:prstGeom prst="ellipse">
            <a:avLst/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</p:spPr>
      </p:sp>
      <p:sp>
        <p:nvSpPr>
          <p:cNvPr id="56" name="Text 23">
            <a:extLst>
              <a:ext uri="{FF2B5EF4-FFF2-40B4-BE49-F238E27FC236}">
                <a16:creationId xmlns:a16="http://schemas.microsoft.com/office/drawing/2014/main" id="{2D503E8D-1C41-4CE8-9EB4-E223AAC60552}"/>
              </a:ext>
            </a:extLst>
          </p:cNvPr>
          <p:cNvSpPr/>
          <p:nvPr/>
        </p:nvSpPr>
        <p:spPr>
          <a:xfrm>
            <a:off x="1689463" y="4304649"/>
            <a:ext cx="5440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Настроить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время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отправки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молчунов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уведомления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менеджеру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40" dirty="0"/>
          </a:p>
        </p:txBody>
      </p:sp>
      <p:sp>
        <p:nvSpPr>
          <p:cNvPr id="57" name="Shape 24">
            <a:extLst>
              <a:ext uri="{FF2B5EF4-FFF2-40B4-BE49-F238E27FC236}">
                <a16:creationId xmlns:a16="http://schemas.microsoft.com/office/drawing/2014/main" id="{F617DA7F-771E-4C84-AB67-44A05A869116}"/>
              </a:ext>
            </a:extLst>
          </p:cNvPr>
          <p:cNvSpPr/>
          <p:nvPr/>
        </p:nvSpPr>
        <p:spPr>
          <a:xfrm>
            <a:off x="1323703" y="4789281"/>
            <a:ext cx="237744" cy="237744"/>
          </a:xfrm>
          <a:prstGeom prst="ellipse">
            <a:avLst/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</p:spPr>
      </p:sp>
      <p:sp>
        <p:nvSpPr>
          <p:cNvPr id="58" name="Text 25">
            <a:extLst>
              <a:ext uri="{FF2B5EF4-FFF2-40B4-BE49-F238E27FC236}">
                <a16:creationId xmlns:a16="http://schemas.microsoft.com/office/drawing/2014/main" id="{BC2231DD-AB16-4151-B762-8D3BDA431A94}"/>
              </a:ext>
            </a:extLst>
          </p:cNvPr>
          <p:cNvSpPr/>
          <p:nvPr/>
        </p:nvSpPr>
        <p:spPr>
          <a:xfrm>
            <a:off x="1323703" y="4878546"/>
            <a:ext cx="237744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820" dirty="0"/>
          </a:p>
        </p:txBody>
      </p:sp>
      <p:sp>
        <p:nvSpPr>
          <p:cNvPr id="59" name="Text 26">
            <a:extLst>
              <a:ext uri="{FF2B5EF4-FFF2-40B4-BE49-F238E27FC236}">
                <a16:creationId xmlns:a16="http://schemas.microsoft.com/office/drawing/2014/main" id="{B3686479-C501-477A-885E-C0E87B4D9561}"/>
              </a:ext>
            </a:extLst>
          </p:cNvPr>
          <p:cNvSpPr/>
          <p:nvPr/>
        </p:nvSpPr>
        <p:spPr>
          <a:xfrm>
            <a:off x="1689463" y="4807569"/>
            <a:ext cx="5440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Проверить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сценарий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тестовом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клиенте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запустить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работу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40" dirty="0"/>
          </a:p>
        </p:txBody>
      </p:sp>
      <p:sp>
        <p:nvSpPr>
          <p:cNvPr id="60" name="Shape 27">
            <a:extLst>
              <a:ext uri="{FF2B5EF4-FFF2-40B4-BE49-F238E27FC236}">
                <a16:creationId xmlns:a16="http://schemas.microsoft.com/office/drawing/2014/main" id="{1511B4F1-A1AF-4508-8D0D-EDB55E874D43}"/>
              </a:ext>
            </a:extLst>
          </p:cNvPr>
          <p:cNvSpPr/>
          <p:nvPr/>
        </p:nvSpPr>
        <p:spPr>
          <a:xfrm>
            <a:off x="8117258" y="1921117"/>
            <a:ext cx="2697480" cy="1783080"/>
          </a:xfrm>
          <a:prstGeom prst="roundRect">
            <a:avLst>
              <a:gd name="adj" fmla="val 4103"/>
            </a:avLst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61" name="Text 28">
            <a:extLst>
              <a:ext uri="{FF2B5EF4-FFF2-40B4-BE49-F238E27FC236}">
                <a16:creationId xmlns:a16="http://schemas.microsoft.com/office/drawing/2014/main" id="{0C7B3871-4351-4BB5-90CE-4E02ED1DAF2C}"/>
              </a:ext>
            </a:extLst>
          </p:cNvPr>
          <p:cNvSpPr/>
          <p:nvPr/>
        </p:nvSpPr>
        <p:spPr>
          <a:xfrm>
            <a:off x="8355002" y="2158861"/>
            <a:ext cx="16002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3F7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получает бизнес</a:t>
            </a:r>
            <a:endParaRPr lang="en-US" sz="1100" dirty="0"/>
          </a:p>
        </p:txBody>
      </p:sp>
      <p:sp>
        <p:nvSpPr>
          <p:cNvPr id="62" name="Text 29">
            <a:extLst>
              <a:ext uri="{FF2B5EF4-FFF2-40B4-BE49-F238E27FC236}">
                <a16:creationId xmlns:a16="http://schemas.microsoft.com/office/drawing/2014/main" id="{3B1E2289-ABFA-4785-9E09-A7EC9F7E4DB4}"/>
              </a:ext>
            </a:extLst>
          </p:cNvPr>
          <p:cNvSpPr/>
          <p:nvPr/>
        </p:nvSpPr>
        <p:spPr>
          <a:xfrm>
            <a:off x="8390708" y="2434051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63" name="Text 30">
            <a:extLst>
              <a:ext uri="{FF2B5EF4-FFF2-40B4-BE49-F238E27FC236}">
                <a16:creationId xmlns:a16="http://schemas.microsoft.com/office/drawing/2014/main" id="{223592FE-C328-4ADB-8422-53572975125B}"/>
              </a:ext>
            </a:extLst>
          </p:cNvPr>
          <p:cNvSpPr/>
          <p:nvPr/>
        </p:nvSpPr>
        <p:spPr>
          <a:xfrm>
            <a:off x="8554865" y="2478031"/>
            <a:ext cx="191109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стабильный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поток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отзывов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без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ручной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отправки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каждому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клиенту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;</a:t>
            </a:r>
            <a:endParaRPr lang="en-US" sz="880" dirty="0"/>
          </a:p>
        </p:txBody>
      </p:sp>
      <p:sp>
        <p:nvSpPr>
          <p:cNvPr id="64" name="Text 32">
            <a:extLst>
              <a:ext uri="{FF2B5EF4-FFF2-40B4-BE49-F238E27FC236}">
                <a16:creationId xmlns:a16="http://schemas.microsoft.com/office/drawing/2014/main" id="{6D1FA458-E748-482B-84A8-7ECDB761D91F}"/>
              </a:ext>
            </a:extLst>
          </p:cNvPr>
          <p:cNvSpPr/>
          <p:nvPr/>
        </p:nvSpPr>
        <p:spPr>
          <a:xfrm>
            <a:off x="8554865" y="2788927"/>
            <a:ext cx="191109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рост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положительных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публикаций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нужных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площадках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;</a:t>
            </a:r>
            <a:endParaRPr lang="en-US" sz="880" dirty="0"/>
          </a:p>
        </p:txBody>
      </p:sp>
      <p:sp>
        <p:nvSpPr>
          <p:cNvPr id="65" name="Text 33">
            <a:extLst>
              <a:ext uri="{FF2B5EF4-FFF2-40B4-BE49-F238E27FC236}">
                <a16:creationId xmlns:a16="http://schemas.microsoft.com/office/drawing/2014/main" id="{A8762A78-3370-4A64-A565-47DE7942B1F8}"/>
              </a:ext>
            </a:extLst>
          </p:cNvPr>
          <p:cNvSpPr/>
          <p:nvPr/>
        </p:nvSpPr>
        <p:spPr>
          <a:xfrm>
            <a:off x="8390708" y="3055630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66" name="Text 34">
            <a:extLst>
              <a:ext uri="{FF2B5EF4-FFF2-40B4-BE49-F238E27FC236}">
                <a16:creationId xmlns:a16="http://schemas.microsoft.com/office/drawing/2014/main" id="{DD5D1D98-1960-4DBB-819D-DBF85D62FCEF}"/>
              </a:ext>
            </a:extLst>
          </p:cNvPr>
          <p:cNvSpPr/>
          <p:nvPr/>
        </p:nvSpPr>
        <p:spPr>
          <a:xfrm>
            <a:off x="8554865" y="3099823"/>
            <a:ext cx="191109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быструю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эскалацию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негатива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управляемую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обратную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связь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67" name="Shape 35">
            <a:extLst>
              <a:ext uri="{FF2B5EF4-FFF2-40B4-BE49-F238E27FC236}">
                <a16:creationId xmlns:a16="http://schemas.microsoft.com/office/drawing/2014/main" id="{1CDB9F21-0B17-40B8-92C2-2CD8315548FF}"/>
              </a:ext>
            </a:extLst>
          </p:cNvPr>
          <p:cNvSpPr/>
          <p:nvPr/>
        </p:nvSpPr>
        <p:spPr>
          <a:xfrm>
            <a:off x="8117258" y="4143109"/>
            <a:ext cx="2697480" cy="1325880"/>
          </a:xfrm>
          <a:prstGeom prst="roundRect">
            <a:avLst>
              <a:gd name="adj" fmla="val 551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68" name="Text 36">
            <a:extLst>
              <a:ext uri="{FF2B5EF4-FFF2-40B4-BE49-F238E27FC236}">
                <a16:creationId xmlns:a16="http://schemas.microsoft.com/office/drawing/2014/main" id="{E31EA506-7AF3-4D9A-8A96-54D5B09B38FA}"/>
              </a:ext>
            </a:extLst>
          </p:cNvPr>
          <p:cNvSpPr/>
          <p:nvPr/>
        </p:nvSpPr>
        <p:spPr>
          <a:xfrm>
            <a:off x="8355002" y="4371709"/>
            <a:ext cx="5943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Итог</a:t>
            </a:r>
            <a:endParaRPr lang="en-US" sz="1100" dirty="0"/>
          </a:p>
        </p:txBody>
      </p:sp>
      <p:sp>
        <p:nvSpPr>
          <p:cNvPr id="69" name="Text 37">
            <a:extLst>
              <a:ext uri="{FF2B5EF4-FFF2-40B4-BE49-F238E27FC236}">
                <a16:creationId xmlns:a16="http://schemas.microsoft.com/office/drawing/2014/main" id="{09905326-AA35-48F2-8675-AA3B36136EF3}"/>
              </a:ext>
            </a:extLst>
          </p:cNvPr>
          <p:cNvSpPr/>
          <p:nvPr/>
        </p:nvSpPr>
        <p:spPr>
          <a:xfrm>
            <a:off x="8355002" y="4671286"/>
            <a:ext cx="2176272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Отзывы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помогают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компании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системно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повышать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рейтинг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собирать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обратную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связь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быстрее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реагировать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недовольство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клиентов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прямо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1С.</a:t>
            </a:r>
            <a:endParaRPr lang="en-US" sz="880" dirty="0"/>
          </a:p>
        </p:txBody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11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40" y="585216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 быстро </a:t>
            </a: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запустить</a:t>
            </a: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продукт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086304"/>
            <a:ext cx="874340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Достаточно пройти несколько простых шагов, после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чего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компания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сможет системно собирать отзывы и управлять обратной связью из одного окна.</a:t>
            </a:r>
            <a:endParaRPr lang="en-US" sz="980" dirty="0"/>
          </a:p>
        </p:txBody>
      </p:sp>
      <p:sp>
        <p:nvSpPr>
          <p:cNvPr id="41" name="Text 9">
            <a:extLst>
              <a:ext uri="{FF2B5EF4-FFF2-40B4-BE49-F238E27FC236}">
                <a16:creationId xmlns:a16="http://schemas.microsoft.com/office/drawing/2014/main" id="{816EB74E-2C00-4DBA-9A44-FA1547091ABE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42" name="Shape 2">
            <a:extLst>
              <a:ext uri="{FF2B5EF4-FFF2-40B4-BE49-F238E27FC236}">
                <a16:creationId xmlns:a16="http://schemas.microsoft.com/office/drawing/2014/main" id="{822A7691-33EE-4F54-A494-72B5E24695A6}"/>
              </a:ext>
            </a:extLst>
          </p:cNvPr>
          <p:cNvSpPr/>
          <p:nvPr/>
        </p:nvSpPr>
        <p:spPr>
          <a:xfrm>
            <a:off x="9491472" y="164592"/>
            <a:ext cx="2121408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70" name="Text 13">
            <a:extLst>
              <a:ext uri="{FF2B5EF4-FFF2-40B4-BE49-F238E27FC236}">
                <a16:creationId xmlns:a16="http://schemas.microsoft.com/office/drawing/2014/main" id="{91F07404-451D-47B1-AB7A-E23F10ABBCF7}"/>
              </a:ext>
            </a:extLst>
          </p:cNvPr>
          <p:cNvSpPr/>
          <p:nvPr/>
        </p:nvSpPr>
        <p:spPr>
          <a:xfrm>
            <a:off x="1323703" y="2866866"/>
            <a:ext cx="237744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820" dirty="0"/>
          </a:p>
        </p:txBody>
      </p:sp>
      <p:sp>
        <p:nvSpPr>
          <p:cNvPr id="71" name="Text 16">
            <a:extLst>
              <a:ext uri="{FF2B5EF4-FFF2-40B4-BE49-F238E27FC236}">
                <a16:creationId xmlns:a16="http://schemas.microsoft.com/office/drawing/2014/main" id="{CE3FEECB-6522-4A7B-87F1-7E2677D74F2A}"/>
              </a:ext>
            </a:extLst>
          </p:cNvPr>
          <p:cNvSpPr/>
          <p:nvPr/>
        </p:nvSpPr>
        <p:spPr>
          <a:xfrm>
            <a:off x="1323703" y="3369786"/>
            <a:ext cx="237744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820" dirty="0"/>
          </a:p>
        </p:txBody>
      </p:sp>
      <p:sp>
        <p:nvSpPr>
          <p:cNvPr id="72" name="Text 19">
            <a:extLst>
              <a:ext uri="{FF2B5EF4-FFF2-40B4-BE49-F238E27FC236}">
                <a16:creationId xmlns:a16="http://schemas.microsoft.com/office/drawing/2014/main" id="{03A61701-C09E-4BF4-A529-94732C634B8A}"/>
              </a:ext>
            </a:extLst>
          </p:cNvPr>
          <p:cNvSpPr/>
          <p:nvPr/>
        </p:nvSpPr>
        <p:spPr>
          <a:xfrm>
            <a:off x="1323703" y="3872706"/>
            <a:ext cx="237744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820" dirty="0"/>
          </a:p>
        </p:txBody>
      </p:sp>
      <p:sp>
        <p:nvSpPr>
          <p:cNvPr id="73" name="Text 22">
            <a:extLst>
              <a:ext uri="{FF2B5EF4-FFF2-40B4-BE49-F238E27FC236}">
                <a16:creationId xmlns:a16="http://schemas.microsoft.com/office/drawing/2014/main" id="{1713312F-2E5A-4E19-9CC0-ED246C4ED15D}"/>
              </a:ext>
            </a:extLst>
          </p:cNvPr>
          <p:cNvSpPr/>
          <p:nvPr/>
        </p:nvSpPr>
        <p:spPr>
          <a:xfrm>
            <a:off x="1323703" y="4375626"/>
            <a:ext cx="237744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820" dirty="0"/>
          </a:p>
        </p:txBody>
      </p:sp>
      <p:sp>
        <p:nvSpPr>
          <p:cNvPr id="74" name="Text 31">
            <a:extLst>
              <a:ext uri="{FF2B5EF4-FFF2-40B4-BE49-F238E27FC236}">
                <a16:creationId xmlns:a16="http://schemas.microsoft.com/office/drawing/2014/main" id="{90857BD7-870E-4B3F-A919-C7E1DCAE7126}"/>
              </a:ext>
            </a:extLst>
          </p:cNvPr>
          <p:cNvSpPr/>
          <p:nvPr/>
        </p:nvSpPr>
        <p:spPr>
          <a:xfrm>
            <a:off x="8390708" y="2737765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40" name="Text 3">
            <a:extLst>
              <a:ext uri="{FF2B5EF4-FFF2-40B4-BE49-F238E27FC236}">
                <a16:creationId xmlns:a16="http://schemas.microsoft.com/office/drawing/2014/main" id="{47B9847C-BAE8-4860-92C4-B380CBBF87C9}"/>
              </a:ext>
            </a:extLst>
          </p:cNvPr>
          <p:cNvSpPr/>
          <p:nvPr/>
        </p:nvSpPr>
        <p:spPr>
          <a:xfrm>
            <a:off x="9561137" y="232737"/>
            <a:ext cx="1986425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ru-RU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Запрос и обработка отзывов</a:t>
            </a:r>
            <a:endParaRPr lang="en-US" sz="900" dirty="0">
              <a:solidFill>
                <a:srgbClr val="366AF3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1475</Words>
  <Application>Microsoft Office PowerPoint</Application>
  <PresentationFormat>Широкоэкранный</PresentationFormat>
  <Paragraphs>196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OpenAI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Автопилот PRO — Допродажи в рассылках</dc:title>
  <dc:subject>Допродажи в рассылках</dc:subject>
  <dc:creator>OpenAI</dc:creator>
  <cp:lastModifiedBy>Константин</cp:lastModifiedBy>
  <cp:revision>13</cp:revision>
  <dcterms:created xsi:type="dcterms:W3CDTF">2026-04-15T15:46:42Z</dcterms:created>
  <dcterms:modified xsi:type="dcterms:W3CDTF">2026-05-28T12:46:45Z</dcterms:modified>
</cp:coreProperties>
</file>