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4.jpg" ContentType="image/jpg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media/image8.jpg" ContentType="image/jpg"/>
  <Override PartName="/ppt/media/image9.jpg" ContentType="image/jpg"/>
  <Override PartName="/ppt/media/image10.jpg" ContentType="image/jpg"/>
  <Override PartName="/ppt/notesSlides/notesSlide6.xml" ContentType="application/vnd.openxmlformats-officedocument.presentationml.notesSlide+xml"/>
  <Override PartName="/ppt/media/image11.jpg" ContentType="image/jpg"/>
  <Override PartName="/ppt/media/image12.jpg" ContentType="image/jpg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6A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04" d="100"/>
          <a:sy n="104" d="100"/>
        </p:scale>
        <p:origin x="15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7237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566928" y="1024128"/>
            <a:ext cx="3703320" cy="4553712"/>
          </a:xfrm>
          <a:prstGeom prst="roundRect">
            <a:avLst>
              <a:gd name="adj" fmla="val 1975"/>
            </a:avLst>
          </a:prstGeom>
          <a:solidFill>
            <a:srgbClr val="222222"/>
          </a:solidFill>
          <a:ln w="15240">
            <a:solidFill>
              <a:srgbClr val="222222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868680" y="1371599"/>
            <a:ext cx="2651760" cy="84655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2100" dirty="0"/>
          </a:p>
        </p:txBody>
      </p:sp>
      <p:sp>
        <p:nvSpPr>
          <p:cNvPr id="9" name="Text 7"/>
          <p:cNvSpPr/>
          <p:nvPr/>
        </p:nvSpPr>
        <p:spPr>
          <a:xfrm>
            <a:off x="868680" y="2330049"/>
            <a:ext cx="2798064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Создает и изменяет заказ-наряды из аудио, принимает фото по этапам, отправляет PDF и публикует материалы на сайт и в соцсети.</a:t>
            </a:r>
            <a:endParaRPr lang="en-US" sz="1010" dirty="0"/>
          </a:p>
        </p:txBody>
      </p:sp>
      <p:sp>
        <p:nvSpPr>
          <p:cNvPr id="10" name="Text 8"/>
          <p:cNvSpPr/>
          <p:nvPr/>
        </p:nvSpPr>
        <p:spPr>
          <a:xfrm>
            <a:off x="868680" y="3187839"/>
            <a:ext cx="278892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одходит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сервисным консультантам, мастерам и </a:t>
            </a:r>
            <a:r>
              <a:rPr lang="en-US" sz="970" dirty="0" err="1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владельцам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компаний</a:t>
            </a: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которым важно быстро оформлять и публиковать кейсы без лишней ручной работы.</a:t>
            </a:r>
            <a:endParaRPr lang="en-US" sz="970" dirty="0"/>
          </a:p>
        </p:txBody>
      </p:sp>
      <p:sp>
        <p:nvSpPr>
          <p:cNvPr id="11" name="Text 9"/>
          <p:cNvSpPr/>
          <p:nvPr/>
        </p:nvSpPr>
        <p:spPr>
          <a:xfrm>
            <a:off x="384048" y="5102352"/>
            <a:ext cx="23042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4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Презентация для клиентов</a:t>
            </a:r>
            <a:endParaRPr lang="en-US" sz="840" dirty="0"/>
          </a:p>
        </p:txBody>
      </p:sp>
      <p:sp>
        <p:nvSpPr>
          <p:cNvPr id="13" name="Shape 11"/>
          <p:cNvSpPr/>
          <p:nvPr/>
        </p:nvSpPr>
        <p:spPr>
          <a:xfrm>
            <a:off x="4608576" y="987552"/>
            <a:ext cx="1892808" cy="4480560"/>
          </a:xfrm>
          <a:prstGeom prst="roundRect">
            <a:avLst>
              <a:gd name="adj" fmla="val 3865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4754880" y="822960"/>
            <a:ext cx="160020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754880" y="841248"/>
            <a:ext cx="1600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850" dirty="0"/>
          </a:p>
        </p:txBody>
      </p:sp>
      <p:sp>
        <p:nvSpPr>
          <p:cNvPr id="17" name="Shape 14"/>
          <p:cNvSpPr/>
          <p:nvPr/>
        </p:nvSpPr>
        <p:spPr>
          <a:xfrm>
            <a:off x="6693408" y="987552"/>
            <a:ext cx="1901952" cy="4480560"/>
          </a:xfrm>
          <a:prstGeom prst="roundRect">
            <a:avLst>
              <a:gd name="adj" fmla="val 3846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8" name="Shape 15"/>
          <p:cNvSpPr/>
          <p:nvPr/>
        </p:nvSpPr>
        <p:spPr>
          <a:xfrm>
            <a:off x="6839712" y="822960"/>
            <a:ext cx="1609344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6839712" y="841248"/>
            <a:ext cx="16093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VK</a:t>
            </a:r>
            <a:endParaRPr lang="en-US" sz="850" dirty="0"/>
          </a:p>
        </p:txBody>
      </p:sp>
      <p:sp>
        <p:nvSpPr>
          <p:cNvPr id="21" name="Shape 17"/>
          <p:cNvSpPr/>
          <p:nvPr/>
        </p:nvSpPr>
        <p:spPr>
          <a:xfrm>
            <a:off x="8778240" y="987552"/>
            <a:ext cx="2724912" cy="4480560"/>
          </a:xfrm>
          <a:prstGeom prst="roundRect">
            <a:avLst>
              <a:gd name="adj" fmla="val 2685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2" name="Shape 18"/>
          <p:cNvSpPr/>
          <p:nvPr/>
        </p:nvSpPr>
        <p:spPr>
          <a:xfrm>
            <a:off x="8924544" y="822960"/>
            <a:ext cx="17373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8924544" y="841248"/>
            <a:ext cx="1737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Сайт</a:t>
            </a:r>
            <a:endParaRPr lang="en-US" sz="850" dirty="0"/>
          </a:p>
        </p:txBody>
      </p:sp>
      <p:sp>
        <p:nvSpPr>
          <p:cNvPr id="25" name="Text 20"/>
          <p:cNvSpPr/>
          <p:nvPr/>
        </p:nvSpPr>
        <p:spPr>
          <a:xfrm>
            <a:off x="4681728" y="5193792"/>
            <a:ext cx="17373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4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Аудио и действия в Telegram</a:t>
            </a:r>
            <a:endParaRPr lang="en-US" sz="840" dirty="0"/>
          </a:p>
        </p:txBody>
      </p:sp>
      <p:sp>
        <p:nvSpPr>
          <p:cNvPr id="26" name="Text 21"/>
          <p:cNvSpPr/>
          <p:nvPr/>
        </p:nvSpPr>
        <p:spPr>
          <a:xfrm>
            <a:off x="6814494" y="5200281"/>
            <a:ext cx="1600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4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Пост для соцсетей</a:t>
            </a:r>
            <a:endParaRPr lang="en-US" sz="840" dirty="0"/>
          </a:p>
        </p:txBody>
      </p:sp>
      <p:sp>
        <p:nvSpPr>
          <p:cNvPr id="27" name="Text 22"/>
          <p:cNvSpPr/>
          <p:nvPr/>
        </p:nvSpPr>
        <p:spPr>
          <a:xfrm>
            <a:off x="8961120" y="5200281"/>
            <a:ext cx="2057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4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Страница работы на сайте</a:t>
            </a:r>
            <a:endParaRPr lang="en-US" sz="840" dirty="0"/>
          </a:p>
        </p:txBody>
      </p:sp>
      <p:sp>
        <p:nvSpPr>
          <p:cNvPr id="28" name="Text 23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000" dirty="0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08"/>
          <a:stretch/>
        </p:blipFill>
        <p:spPr>
          <a:xfrm>
            <a:off x="9017047" y="1178986"/>
            <a:ext cx="2247298" cy="3938999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554" y="1176668"/>
            <a:ext cx="1810009" cy="3926799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867" y="1197864"/>
            <a:ext cx="1787081" cy="3877056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32" name="Shape 28"/>
          <p:cNvSpPr/>
          <p:nvPr/>
        </p:nvSpPr>
        <p:spPr>
          <a:xfrm>
            <a:off x="4608576" y="5841954"/>
            <a:ext cx="6216442" cy="697852"/>
          </a:xfrm>
          <a:prstGeom prst="roundRect">
            <a:avLst>
              <a:gd name="adj" fmla="val 404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4" name="Text 20"/>
          <p:cNvSpPr/>
          <p:nvPr/>
        </p:nvSpPr>
        <p:spPr>
          <a:xfrm>
            <a:off x="5324706" y="6000780"/>
            <a:ext cx="4769964" cy="35332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1400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Все фотографии проходят через обработку: гос. номера и лица людей размываются для конфиденциальности</a:t>
            </a:r>
            <a:endParaRPr lang="en-US" sz="1400" dirty="0"/>
          </a:p>
        </p:txBody>
      </p:sp>
      <p:sp>
        <p:nvSpPr>
          <p:cNvPr id="33" name="Text 9">
            <a:extLst>
              <a:ext uri="{FF2B5EF4-FFF2-40B4-BE49-F238E27FC236}">
                <a16:creationId xmlns:a16="http://schemas.microsoft.com/office/drawing/2014/main" id="{76E68C2D-E738-4208-89E4-E428A9371E8E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35" name="Text 4">
            <a:extLst>
              <a:ext uri="{FF2B5EF4-FFF2-40B4-BE49-F238E27FC236}">
                <a16:creationId xmlns:a16="http://schemas.microsoft.com/office/drawing/2014/main" id="{5493069D-D1F1-4EBE-8EDA-DF0E029274DC}"/>
              </a:ext>
            </a:extLst>
          </p:cNvPr>
          <p:cNvSpPr/>
          <p:nvPr/>
        </p:nvSpPr>
        <p:spPr>
          <a:xfrm>
            <a:off x="902170" y="1342421"/>
            <a:ext cx="3266663" cy="11290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</a:t>
            </a:r>
            <a:r>
              <a:rPr lang="en-US" sz="24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r>
              <a:rPr lang="en-US" sz="24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</a:t>
            </a:r>
            <a:endParaRPr lang="ru-RU" sz="2400" b="1" dirty="0">
              <a:solidFill>
                <a:srgbClr val="366AF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автосервиса</a:t>
            </a:r>
            <a:endParaRPr lang="en-US" sz="2400" dirty="0"/>
          </a:p>
          <a:p>
            <a:endParaRPr 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0465905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877824"/>
            <a:ext cx="84124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дает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66928" y="1353312"/>
            <a:ext cx="9052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 переводит работу мастера в быстрый управляемый поток: принять голосом заказ, дополнить фото, сформировать документы и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вывести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готов</a:t>
            </a:r>
            <a:r>
              <a:rPr lang="ru-RU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ую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инфрмацию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66928" y="1865376"/>
            <a:ext cx="2697480" cy="1591056"/>
          </a:xfrm>
          <a:prstGeom prst="roundRect">
            <a:avLst>
              <a:gd name="adj" fmla="val 4598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49808" y="2029968"/>
            <a:ext cx="41148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2048256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1329799" y="2002536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Создание из аудио</a:t>
            </a:r>
            <a:endParaRPr lang="en-US" sz="1230" dirty="0"/>
          </a:p>
        </p:txBody>
      </p:sp>
      <p:sp>
        <p:nvSpPr>
          <p:cNvPr id="14" name="Text 12"/>
          <p:cNvSpPr/>
          <p:nvPr/>
        </p:nvSpPr>
        <p:spPr>
          <a:xfrm>
            <a:off x="749808" y="2498922"/>
            <a:ext cx="233172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Мастер наговаривает данные, бот отправляет аудио в обработку и собирает заказ-наряд с услугами, товарами и описанием.</a:t>
            </a:r>
            <a:endParaRPr lang="en-US" sz="940" dirty="0"/>
          </a:p>
        </p:txBody>
      </p:sp>
      <p:sp>
        <p:nvSpPr>
          <p:cNvPr id="15" name="Shape 13"/>
          <p:cNvSpPr/>
          <p:nvPr/>
        </p:nvSpPr>
        <p:spPr>
          <a:xfrm>
            <a:off x="3429000" y="1865376"/>
            <a:ext cx="2697480" cy="1591056"/>
          </a:xfrm>
          <a:prstGeom prst="roundRect">
            <a:avLst>
              <a:gd name="adj" fmla="val 4598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3611880" y="2029968"/>
            <a:ext cx="41148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611880" y="2048256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4191871" y="2002536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Изменение заказа</a:t>
            </a:r>
            <a:endParaRPr lang="en-US" sz="1230" dirty="0"/>
          </a:p>
        </p:txBody>
      </p:sp>
      <p:sp>
        <p:nvSpPr>
          <p:cNvPr id="19" name="Text 17"/>
          <p:cNvSpPr/>
          <p:nvPr/>
        </p:nvSpPr>
        <p:spPr>
          <a:xfrm>
            <a:off x="3611880" y="2498922"/>
            <a:ext cx="233172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Если нужно скорректировать уже созданный заказ-наряд, бот принимает новое аудио и обновляет структуру документа.</a:t>
            </a:r>
            <a:endParaRPr lang="en-US" sz="940" dirty="0"/>
          </a:p>
        </p:txBody>
      </p:sp>
      <p:sp>
        <p:nvSpPr>
          <p:cNvPr id="20" name="Shape 18"/>
          <p:cNvSpPr/>
          <p:nvPr/>
        </p:nvSpPr>
        <p:spPr>
          <a:xfrm>
            <a:off x="6291072" y="1865376"/>
            <a:ext cx="2697480" cy="1591056"/>
          </a:xfrm>
          <a:prstGeom prst="roundRect">
            <a:avLst>
              <a:gd name="adj" fmla="val 4598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6473952" y="2029968"/>
            <a:ext cx="41148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473952" y="2048256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7053943" y="2002536"/>
            <a:ext cx="23317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Контент по этапам</a:t>
            </a:r>
            <a:endParaRPr lang="en-US" sz="1230" dirty="0"/>
          </a:p>
        </p:txBody>
      </p:sp>
      <p:sp>
        <p:nvSpPr>
          <p:cNvPr id="24" name="Text 22"/>
          <p:cNvSpPr/>
          <p:nvPr/>
        </p:nvSpPr>
        <p:spPr>
          <a:xfrm>
            <a:off x="6473952" y="2498922"/>
            <a:ext cx="233172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 загружать фото по этапам «До», «В процессе», «После», «Общее» и привязывать их к конкретным услугам.</a:t>
            </a:r>
            <a:endParaRPr lang="en-US" sz="940" dirty="0"/>
          </a:p>
        </p:txBody>
      </p:sp>
      <p:sp>
        <p:nvSpPr>
          <p:cNvPr id="25" name="Shape 23"/>
          <p:cNvSpPr/>
          <p:nvPr/>
        </p:nvSpPr>
        <p:spPr>
          <a:xfrm>
            <a:off x="9153143" y="1865376"/>
            <a:ext cx="2592921" cy="1591056"/>
          </a:xfrm>
          <a:prstGeom prst="roundRect">
            <a:avLst>
              <a:gd name="adj" fmla="val 4598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9336024" y="2029968"/>
            <a:ext cx="41148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9336024" y="2048256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900" dirty="0"/>
          </a:p>
        </p:txBody>
      </p:sp>
      <p:sp>
        <p:nvSpPr>
          <p:cNvPr id="28" name="Text 26"/>
          <p:cNvSpPr/>
          <p:nvPr/>
        </p:nvSpPr>
        <p:spPr>
          <a:xfrm>
            <a:off x="9916015" y="2002536"/>
            <a:ext cx="21214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Печать и публикация</a:t>
            </a:r>
            <a:endParaRPr lang="en-US" sz="1230" dirty="0"/>
          </a:p>
        </p:txBody>
      </p:sp>
      <p:sp>
        <p:nvSpPr>
          <p:cNvPr id="29" name="Text 27"/>
          <p:cNvSpPr/>
          <p:nvPr/>
        </p:nvSpPr>
        <p:spPr>
          <a:xfrm>
            <a:off x="9336024" y="2498922"/>
            <a:ext cx="2121408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 отдает PDF «Калькуляция.pdf» и публикует работу на сайт, во ВКонтакте и Одноклассники.</a:t>
            </a:r>
            <a:endParaRPr lang="en-US" sz="940" dirty="0"/>
          </a:p>
        </p:txBody>
      </p:sp>
      <p:sp>
        <p:nvSpPr>
          <p:cNvPr id="30" name="Shape 28"/>
          <p:cNvSpPr/>
          <p:nvPr/>
        </p:nvSpPr>
        <p:spPr>
          <a:xfrm>
            <a:off x="554333" y="3767328"/>
            <a:ext cx="5230368" cy="1591056"/>
          </a:xfrm>
          <a:prstGeom prst="roundRect">
            <a:avLst>
              <a:gd name="adj" fmla="val 404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1" name="Text 29"/>
          <p:cNvSpPr/>
          <p:nvPr/>
        </p:nvSpPr>
        <p:spPr>
          <a:xfrm>
            <a:off x="773789" y="4004202"/>
            <a:ext cx="21031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компания</a:t>
            </a:r>
            <a:endParaRPr lang="en-US" sz="1100" dirty="0"/>
          </a:p>
        </p:txBody>
      </p:sp>
      <p:sp>
        <p:nvSpPr>
          <p:cNvPr id="32" name="Text 30"/>
          <p:cNvSpPr/>
          <p:nvPr/>
        </p:nvSpPr>
        <p:spPr>
          <a:xfrm>
            <a:off x="773789" y="4236719"/>
            <a:ext cx="4590288" cy="9326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меньше ручного ввода в 1С;</a:t>
            </a:r>
            <a:endParaRPr lang="en-US" sz="940" dirty="0"/>
          </a:p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быстрый путь от голоса мастера до готового кейса;</a:t>
            </a:r>
            <a:endParaRPr lang="en-US" sz="940" dirty="0"/>
          </a:p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единый сценарий управления заказом и публикацией;</a:t>
            </a:r>
            <a:endParaRPr lang="en-US" sz="940" dirty="0"/>
          </a:p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наглядный результат прямо в мессенджере.</a:t>
            </a:r>
            <a:endParaRPr lang="en-US" sz="940" dirty="0"/>
          </a:p>
        </p:txBody>
      </p:sp>
      <p:sp>
        <p:nvSpPr>
          <p:cNvPr id="33" name="Shape 31"/>
          <p:cNvSpPr/>
          <p:nvPr/>
        </p:nvSpPr>
        <p:spPr>
          <a:xfrm>
            <a:off x="6233475" y="3767328"/>
            <a:ext cx="2648953" cy="2485426"/>
          </a:xfrm>
          <a:prstGeom prst="roundRect">
            <a:avLst>
              <a:gd name="adj" fmla="val 3846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4" name="Shape 32"/>
          <p:cNvSpPr/>
          <p:nvPr/>
        </p:nvSpPr>
        <p:spPr>
          <a:xfrm>
            <a:off x="6379780" y="3602736"/>
            <a:ext cx="17373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6379780" y="3621024"/>
            <a:ext cx="1737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PDF</a:t>
            </a:r>
            <a:endParaRPr lang="en-US" sz="850" dirty="0"/>
          </a:p>
        </p:txBody>
      </p:sp>
      <p:sp>
        <p:nvSpPr>
          <p:cNvPr id="37" name="Shape 34"/>
          <p:cNvSpPr/>
          <p:nvPr/>
        </p:nvSpPr>
        <p:spPr>
          <a:xfrm>
            <a:off x="9153144" y="3767328"/>
            <a:ext cx="2487168" cy="2485426"/>
          </a:xfrm>
          <a:prstGeom prst="roundRect">
            <a:avLst>
              <a:gd name="adj" fmla="val 3846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8" name="Shape 35"/>
          <p:cNvSpPr/>
          <p:nvPr/>
        </p:nvSpPr>
        <p:spPr>
          <a:xfrm>
            <a:off x="9253728" y="3602736"/>
            <a:ext cx="17373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9" name="Text 36"/>
          <p:cNvSpPr/>
          <p:nvPr/>
        </p:nvSpPr>
        <p:spPr>
          <a:xfrm>
            <a:off x="9253728" y="3621024"/>
            <a:ext cx="1737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Публикация</a:t>
            </a:r>
            <a:endParaRPr lang="en-US" sz="850" dirty="0"/>
          </a:p>
        </p:txBody>
      </p:sp>
      <p:pic>
        <p:nvPicPr>
          <p:cNvPr id="36" name="Image 0" descr="C:/Users/Darya/Desktop/Наши продукты/Бот Автопостинг(В процессе)/Скриншоты по боту/ce8f5805-3e00-471f-a7ca-285b9a96bd3d.jpg"/>
          <p:cNvPicPr>
            <a:picLocks noChangeAspect="1"/>
          </p:cNvPicPr>
          <p:nvPr/>
        </p:nvPicPr>
        <p:blipFill rotWithShape="1">
          <a:blip r:embed="rId3"/>
          <a:srcRect t="17147" b="-1"/>
          <a:stretch/>
        </p:blipFill>
        <p:spPr>
          <a:xfrm>
            <a:off x="9747504" y="3930180"/>
            <a:ext cx="1253354" cy="2252906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82" b="24779"/>
          <a:stretch/>
        </p:blipFill>
        <p:spPr>
          <a:xfrm>
            <a:off x="6586062" y="3921331"/>
            <a:ext cx="1954497" cy="2261755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42" name="Text 9">
            <a:extLst>
              <a:ext uri="{FF2B5EF4-FFF2-40B4-BE49-F238E27FC236}">
                <a16:creationId xmlns:a16="http://schemas.microsoft.com/office/drawing/2014/main" id="{91469227-0F00-44A3-ADC7-AC343AD68722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877824"/>
            <a:ext cx="84124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работает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8640" y="1288236"/>
            <a:ext cx="9052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Вы проходите понятный сценарий: от голосового ввода информации до публикации готового результата.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Shape 8"/>
          <p:cNvSpPr/>
          <p:nvPr/>
        </p:nvSpPr>
        <p:spPr>
          <a:xfrm>
            <a:off x="592185" y="1819656"/>
            <a:ext cx="11045952" cy="3090672"/>
          </a:xfrm>
          <a:prstGeom prst="roundRect">
            <a:avLst>
              <a:gd name="adj" fmla="val 2367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841247" y="2625360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41247" y="2626230"/>
            <a:ext cx="31089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850" dirty="0"/>
          </a:p>
        </p:txBody>
      </p:sp>
      <p:sp>
        <p:nvSpPr>
          <p:cNvPr id="13" name="Shape 11"/>
          <p:cNvSpPr/>
          <p:nvPr/>
        </p:nvSpPr>
        <p:spPr>
          <a:xfrm>
            <a:off x="1263604" y="2593356"/>
            <a:ext cx="4161405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483061" y="2652357"/>
            <a:ext cx="3541785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94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</a:t>
            </a:r>
            <a:r>
              <a:rPr lang="en-US" sz="94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открывает бота и выбирает создание заказа-наряда</a:t>
            </a:r>
            <a:endParaRPr lang="en-US" sz="940" dirty="0"/>
          </a:p>
        </p:txBody>
      </p:sp>
      <p:sp>
        <p:nvSpPr>
          <p:cNvPr id="15" name="Shape 13"/>
          <p:cNvSpPr/>
          <p:nvPr/>
        </p:nvSpPr>
        <p:spPr>
          <a:xfrm>
            <a:off x="841247" y="3082560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41247" y="3083430"/>
            <a:ext cx="31089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850" dirty="0"/>
          </a:p>
        </p:txBody>
      </p:sp>
      <p:sp>
        <p:nvSpPr>
          <p:cNvPr id="17" name="Shape 15"/>
          <p:cNvSpPr/>
          <p:nvPr/>
        </p:nvSpPr>
        <p:spPr>
          <a:xfrm>
            <a:off x="1263605" y="3050556"/>
            <a:ext cx="4161404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1483061" y="3109557"/>
            <a:ext cx="382916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Отправляет аудио с данными по клиенту, работам и товарам</a:t>
            </a:r>
            <a:endParaRPr lang="en-US" sz="940" dirty="0"/>
          </a:p>
        </p:txBody>
      </p:sp>
      <p:sp>
        <p:nvSpPr>
          <p:cNvPr id="19" name="Shape 17"/>
          <p:cNvSpPr/>
          <p:nvPr/>
        </p:nvSpPr>
        <p:spPr>
          <a:xfrm>
            <a:off x="841247" y="3539760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841247" y="3540630"/>
            <a:ext cx="31089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1263605" y="3507756"/>
            <a:ext cx="4142232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1483060" y="3566757"/>
            <a:ext cx="3941949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 создает или обновляет заказ-наряд после фоновой обработки</a:t>
            </a:r>
            <a:endParaRPr lang="en-US" sz="940" dirty="0"/>
          </a:p>
        </p:txBody>
      </p:sp>
      <p:sp>
        <p:nvSpPr>
          <p:cNvPr id="23" name="Shape 21"/>
          <p:cNvSpPr/>
          <p:nvPr/>
        </p:nvSpPr>
        <p:spPr>
          <a:xfrm>
            <a:off x="6261464" y="2625360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6261464" y="2626230"/>
            <a:ext cx="31089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50" dirty="0"/>
          </a:p>
        </p:txBody>
      </p:sp>
      <p:sp>
        <p:nvSpPr>
          <p:cNvPr id="25" name="Shape 23"/>
          <p:cNvSpPr/>
          <p:nvPr/>
        </p:nvSpPr>
        <p:spPr>
          <a:xfrm>
            <a:off x="6645511" y="2588784"/>
            <a:ext cx="4488819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856709" y="2647785"/>
            <a:ext cx="408736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94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</a:t>
            </a:r>
            <a:r>
              <a:rPr lang="en-US" sz="94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выбирает действие: изменить, добавить контент, печать или публикация</a:t>
            </a:r>
            <a:endParaRPr lang="en-US" sz="940" dirty="0"/>
          </a:p>
        </p:txBody>
      </p:sp>
      <p:sp>
        <p:nvSpPr>
          <p:cNvPr id="27" name="Shape 25"/>
          <p:cNvSpPr/>
          <p:nvPr/>
        </p:nvSpPr>
        <p:spPr>
          <a:xfrm>
            <a:off x="6261464" y="3082560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6261464" y="3083430"/>
            <a:ext cx="31089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850" dirty="0"/>
          </a:p>
        </p:txBody>
      </p:sp>
      <p:sp>
        <p:nvSpPr>
          <p:cNvPr id="29" name="Shape 27"/>
          <p:cNvSpPr/>
          <p:nvPr/>
        </p:nvSpPr>
        <p:spPr>
          <a:xfrm>
            <a:off x="6645511" y="3045984"/>
            <a:ext cx="4488819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856708" y="3104985"/>
            <a:ext cx="3985465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 добавлении контента бот просит выбрать этап и услугу</a:t>
            </a:r>
            <a:endParaRPr lang="en-US" sz="940" dirty="0"/>
          </a:p>
        </p:txBody>
      </p:sp>
      <p:sp>
        <p:nvSpPr>
          <p:cNvPr id="31" name="Shape 29"/>
          <p:cNvSpPr/>
          <p:nvPr/>
        </p:nvSpPr>
        <p:spPr>
          <a:xfrm>
            <a:off x="6261464" y="3539760"/>
            <a:ext cx="310896" cy="256032"/>
          </a:xfrm>
          <a:prstGeom prst="roundRect">
            <a:avLst>
              <a:gd name="adj" fmla="val 21429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6261464" y="3540630"/>
            <a:ext cx="31089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850" dirty="0"/>
          </a:p>
        </p:txBody>
      </p:sp>
      <p:sp>
        <p:nvSpPr>
          <p:cNvPr id="33" name="Shape 31"/>
          <p:cNvSpPr/>
          <p:nvPr/>
        </p:nvSpPr>
        <p:spPr>
          <a:xfrm>
            <a:off x="6645512" y="3503184"/>
            <a:ext cx="4488818" cy="329184"/>
          </a:xfrm>
          <a:prstGeom prst="chevron">
            <a:avLst/>
          </a:prstGeom>
          <a:solidFill>
            <a:srgbClr val="F7FAFF"/>
          </a:solidFill>
          <a:ln w="12700">
            <a:solidFill>
              <a:srgbClr val="D9E4FF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6856709" y="3562185"/>
            <a:ext cx="389577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 публикации бот возвращает ссылки на сайт и соцсети</a:t>
            </a:r>
            <a:endParaRPr lang="en-US" sz="940" dirty="0"/>
          </a:p>
        </p:txBody>
      </p:sp>
      <p:sp>
        <p:nvSpPr>
          <p:cNvPr id="35" name="Shape 33"/>
          <p:cNvSpPr/>
          <p:nvPr/>
        </p:nvSpPr>
        <p:spPr>
          <a:xfrm>
            <a:off x="5590035" y="2940828"/>
            <a:ext cx="530352" cy="530352"/>
          </a:xfrm>
          <a:prstGeom prst="chevron">
            <a:avLst/>
          </a:prstGeom>
          <a:solidFill>
            <a:srgbClr val="F3F7FF"/>
          </a:solidFill>
          <a:ln w="15240">
            <a:solidFill>
              <a:srgbClr val="366AF3"/>
            </a:solidFill>
            <a:prstDash val="solid"/>
          </a:ln>
        </p:spPr>
      </p:sp>
      <p:sp>
        <p:nvSpPr>
          <p:cNvPr id="37" name="Shape 35"/>
          <p:cNvSpPr/>
          <p:nvPr/>
        </p:nvSpPr>
        <p:spPr>
          <a:xfrm>
            <a:off x="566928" y="5248656"/>
            <a:ext cx="11045952" cy="749808"/>
          </a:xfrm>
          <a:prstGeom prst="roundRect">
            <a:avLst>
              <a:gd name="adj" fmla="val 9756"/>
            </a:avLst>
          </a:prstGeom>
          <a:solidFill>
            <a:srgbClr val="F7FA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8" name="Text 36"/>
          <p:cNvSpPr/>
          <p:nvPr/>
        </p:nvSpPr>
        <p:spPr>
          <a:xfrm>
            <a:off x="868680" y="5468112"/>
            <a:ext cx="10469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 коду продукта фоновые задания отдельно обрабатывают тексты и отдельно запускают аудио/фото в нейросети, поэтому пользователь видит быстрый сценарий, а тяжелая работа уходит в фон.</a:t>
            </a:r>
            <a:endParaRPr lang="en-US" sz="1000" dirty="0"/>
          </a:p>
        </p:txBody>
      </p:sp>
      <p:sp>
        <p:nvSpPr>
          <p:cNvPr id="39" name="Text 9">
            <a:extLst>
              <a:ext uri="{FF2B5EF4-FFF2-40B4-BE49-F238E27FC236}">
                <a16:creationId xmlns:a16="http://schemas.microsoft.com/office/drawing/2014/main" id="{AD232A4B-FCEB-436D-B7D0-9800DC1F78A8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0" name="Shape 2">
            <a:extLst>
              <a:ext uri="{FF2B5EF4-FFF2-40B4-BE49-F238E27FC236}">
                <a16:creationId xmlns:a16="http://schemas.microsoft.com/office/drawing/2014/main" id="{696A81EA-1056-4DA1-9C31-7E35DF7D37F0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41" name="Text 3">
            <a:extLst>
              <a:ext uri="{FF2B5EF4-FFF2-40B4-BE49-F238E27FC236}">
                <a16:creationId xmlns:a16="http://schemas.microsoft.com/office/drawing/2014/main" id="{A9A141AF-08F3-4DDE-A888-6D50AF687990}"/>
              </a:ext>
            </a:extLst>
          </p:cNvPr>
          <p:cNvSpPr/>
          <p:nvPr/>
        </p:nvSpPr>
        <p:spPr>
          <a:xfrm>
            <a:off x="10465905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2600219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2600219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Подготовка в 1С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877824"/>
            <a:ext cx="84124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подключается бот в 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8640" y="1261872"/>
            <a:ext cx="9052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Перед началом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работы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компания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должн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заполнить данные для публикации и включить использование автопостинга.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66928" y="1847088"/>
            <a:ext cx="3017520" cy="4389120"/>
          </a:xfrm>
          <a:prstGeom prst="roundRect">
            <a:avLst>
              <a:gd name="adj" fmla="val 242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13232" y="1682496"/>
            <a:ext cx="17373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13232" y="1683366"/>
            <a:ext cx="1737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Описание</a:t>
            </a: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5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endParaRPr lang="en-US" sz="850" dirty="0"/>
          </a:p>
        </p:txBody>
      </p:sp>
      <p:pic>
        <p:nvPicPr>
          <p:cNvPr id="13" name="Image 0" descr="C:/Users/Darya/Desktop/Наши продукты/Бот Автопостинг(В процессе)/Скриншоты по боту/Снимок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2737219"/>
            <a:ext cx="2871216" cy="2608859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14" name="Shape 11"/>
          <p:cNvSpPr/>
          <p:nvPr/>
        </p:nvSpPr>
        <p:spPr>
          <a:xfrm>
            <a:off x="3840480" y="1847088"/>
            <a:ext cx="3657600" cy="4389120"/>
          </a:xfrm>
          <a:prstGeom prst="roundRect">
            <a:avLst>
              <a:gd name="adj" fmla="val 200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3986784" y="1682496"/>
            <a:ext cx="17373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3986784" y="1683366"/>
            <a:ext cx="1737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 публикации</a:t>
            </a:r>
            <a:endParaRPr lang="en-US" sz="850" dirty="0"/>
          </a:p>
        </p:txBody>
      </p:sp>
      <p:pic>
        <p:nvPicPr>
          <p:cNvPr id="17" name="Image 1" descr="C:/Users/Darya/Desktop/Наши продукты/Бот Автопостинг(В процессе)/Скриншоты по боту/Снимок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632" y="2444234"/>
            <a:ext cx="3511296" cy="3194827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18" name="Shape 14"/>
          <p:cNvSpPr/>
          <p:nvPr/>
        </p:nvSpPr>
        <p:spPr>
          <a:xfrm>
            <a:off x="7790688" y="1883664"/>
            <a:ext cx="3822192" cy="2377440"/>
          </a:xfrm>
          <a:prstGeom prst="roundRect">
            <a:avLst>
              <a:gd name="adj" fmla="val 191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Text 15"/>
          <p:cNvSpPr/>
          <p:nvPr/>
        </p:nvSpPr>
        <p:spPr>
          <a:xfrm>
            <a:off x="8046720" y="2121408"/>
            <a:ext cx="2011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заполняется</a:t>
            </a:r>
            <a:endParaRPr lang="en-US" sz="1120" dirty="0"/>
          </a:p>
        </p:txBody>
      </p:sp>
      <p:sp>
        <p:nvSpPr>
          <p:cNvPr id="20" name="Text 16"/>
          <p:cNvSpPr/>
          <p:nvPr/>
        </p:nvSpPr>
        <p:spPr>
          <a:xfrm>
            <a:off x="8023860" y="2561487"/>
            <a:ext cx="3154680" cy="13399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Название филиала для публикации.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Адрес, город, время работы, район и метро.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Количество рабочих мест.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Признак «Использовать автопостинг».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Промт для генерации заказ-наряда.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Промт для изменения заказ-наряда.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Ограничения по отложенной публикации и материалам от мастера.</a:t>
            </a:r>
            <a:endParaRPr lang="en-US" sz="930" dirty="0"/>
          </a:p>
        </p:txBody>
      </p:sp>
      <p:sp>
        <p:nvSpPr>
          <p:cNvPr id="21" name="Shape 17"/>
          <p:cNvSpPr/>
          <p:nvPr/>
        </p:nvSpPr>
        <p:spPr>
          <a:xfrm>
            <a:off x="7790688" y="4633221"/>
            <a:ext cx="3822192" cy="1005840"/>
          </a:xfrm>
          <a:prstGeom prst="roundRect">
            <a:avLst>
              <a:gd name="adj" fmla="val 7273"/>
            </a:avLst>
          </a:prstGeom>
          <a:solidFill>
            <a:srgbClr val="F7FA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2" name="Text 18"/>
          <p:cNvSpPr/>
          <p:nvPr/>
        </p:nvSpPr>
        <p:spPr>
          <a:xfrm>
            <a:off x="8010144" y="4791434"/>
            <a:ext cx="8229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Результат</a:t>
            </a:r>
            <a:endParaRPr lang="en-US" sz="1000" dirty="0"/>
          </a:p>
        </p:txBody>
      </p:sp>
      <p:sp>
        <p:nvSpPr>
          <p:cNvPr id="23" name="Text 19"/>
          <p:cNvSpPr/>
          <p:nvPr/>
        </p:nvSpPr>
        <p:spPr>
          <a:xfrm>
            <a:off x="8010144" y="5099720"/>
            <a:ext cx="312724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1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 этого бот знает, как оформить страницу работы и какими правилами руководствоваться при генерации текстов.</a:t>
            </a:r>
            <a:endParaRPr lang="en-US" sz="910" dirty="0"/>
          </a:p>
        </p:txBody>
      </p:sp>
      <p:sp>
        <p:nvSpPr>
          <p:cNvPr id="24" name="Text 9">
            <a:extLst>
              <a:ext uri="{FF2B5EF4-FFF2-40B4-BE49-F238E27FC236}">
                <a16:creationId xmlns:a16="http://schemas.microsoft.com/office/drawing/2014/main" id="{98D0C599-FC7E-494C-B56C-B70CBFB3B255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5" name="Shape 2">
            <a:extLst>
              <a:ext uri="{FF2B5EF4-FFF2-40B4-BE49-F238E27FC236}">
                <a16:creationId xmlns:a16="http://schemas.microsoft.com/office/drawing/2014/main" id="{1DEEC861-D415-429C-953B-EC54AC5C924D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6" name="Text 3">
            <a:extLst>
              <a:ext uri="{FF2B5EF4-FFF2-40B4-BE49-F238E27FC236}">
                <a16:creationId xmlns:a16="http://schemas.microsoft.com/office/drawing/2014/main" id="{065D2358-CD62-453A-9F36-27DBA7EBBFBC}"/>
              </a:ext>
            </a:extLst>
          </p:cNvPr>
          <p:cNvSpPr/>
          <p:nvPr/>
        </p:nvSpPr>
        <p:spPr>
          <a:xfrm>
            <a:off x="10465905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2554036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2554036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Telegram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877824"/>
            <a:ext cx="84124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Создание и изменение заказ-наряда голосом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8640" y="1261872"/>
            <a:ext cx="9052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Вы можете надиктовать заказ голосом, а система автоматически соберёт карточку заказа и подскажет дальнейшие действия.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Shape 8"/>
          <p:cNvSpPr/>
          <p:nvPr/>
        </p:nvSpPr>
        <p:spPr>
          <a:xfrm>
            <a:off x="566928" y="1828800"/>
            <a:ext cx="1993392" cy="4443984"/>
          </a:xfrm>
          <a:prstGeom prst="roundRect">
            <a:avLst>
              <a:gd name="adj" fmla="val 367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13232" y="1664208"/>
            <a:ext cx="1700784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13232" y="1682496"/>
            <a:ext cx="170078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Создание</a:t>
            </a:r>
            <a:endParaRPr lang="en-US" sz="850" dirty="0"/>
          </a:p>
        </p:txBody>
      </p:sp>
      <p:pic>
        <p:nvPicPr>
          <p:cNvPr id="13" name="Image 0" descr="C:/Users/Darya/Desktop/Наши продукты/Бот Автопостинг(В процессе)/Скриншоты по боту/a9f9418d-b418-4576-8cc8-bd0ea0fa7b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2047171"/>
            <a:ext cx="1847088" cy="4007242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14" name="Shape 11"/>
          <p:cNvSpPr/>
          <p:nvPr/>
        </p:nvSpPr>
        <p:spPr>
          <a:xfrm>
            <a:off x="4951917" y="1828800"/>
            <a:ext cx="1993392" cy="4443984"/>
          </a:xfrm>
          <a:prstGeom prst="roundRect">
            <a:avLst>
              <a:gd name="adj" fmla="val 367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5098221" y="1664208"/>
            <a:ext cx="1700784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5098221" y="1682496"/>
            <a:ext cx="170078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Результат</a:t>
            </a:r>
            <a:endParaRPr lang="en-US" sz="850" dirty="0"/>
          </a:p>
        </p:txBody>
      </p:sp>
      <p:pic>
        <p:nvPicPr>
          <p:cNvPr id="17" name="Image 1" descr="C:/Users/Darya/Desktop/Наши продукты/Бот Автопостинг(В процессе)/Скриншоты по боту/5dd6ea5a-bbd1-4608-9464-8cfe4e9ca96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5069" y="2047171"/>
            <a:ext cx="1847088" cy="4007242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18" name="Shape 14"/>
          <p:cNvSpPr/>
          <p:nvPr/>
        </p:nvSpPr>
        <p:spPr>
          <a:xfrm>
            <a:off x="2771514" y="1828800"/>
            <a:ext cx="1993392" cy="4443984"/>
          </a:xfrm>
          <a:prstGeom prst="roundRect">
            <a:avLst>
              <a:gd name="adj" fmla="val 367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2917818" y="1664208"/>
            <a:ext cx="1700784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0" name="Text 16"/>
          <p:cNvSpPr/>
          <p:nvPr/>
        </p:nvSpPr>
        <p:spPr>
          <a:xfrm>
            <a:off x="2917818" y="1682496"/>
            <a:ext cx="170078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Добавление контента</a:t>
            </a:r>
            <a:endParaRPr lang="en-US" sz="850" dirty="0"/>
          </a:p>
        </p:txBody>
      </p:sp>
      <p:pic>
        <p:nvPicPr>
          <p:cNvPr id="21" name="Image 2" descr="C:/Users/Darya/Desktop/Наши продукты/Бот Автопостинг(В процессе)/Скриншоты по боту/8369fe81-ab87-41e8-8d83-fa5bf2be418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4666" y="2047171"/>
            <a:ext cx="1847088" cy="4007242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22" name="Shape 17"/>
          <p:cNvSpPr/>
          <p:nvPr/>
        </p:nvSpPr>
        <p:spPr>
          <a:xfrm>
            <a:off x="7278624" y="1865377"/>
            <a:ext cx="4352544" cy="1828800"/>
          </a:xfrm>
          <a:prstGeom prst="roundRect">
            <a:avLst>
              <a:gd name="adj" fmla="val 1681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3" name="Text 18"/>
          <p:cNvSpPr/>
          <p:nvPr/>
        </p:nvSpPr>
        <p:spPr>
          <a:xfrm>
            <a:off x="7534656" y="2033451"/>
            <a:ext cx="1828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12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Последовательность</a:t>
            </a:r>
            <a:endParaRPr lang="en-US" sz="1120" dirty="0"/>
          </a:p>
        </p:txBody>
      </p:sp>
      <p:sp>
        <p:nvSpPr>
          <p:cNvPr id="24" name="Text 19"/>
          <p:cNvSpPr/>
          <p:nvPr/>
        </p:nvSpPr>
        <p:spPr>
          <a:xfrm>
            <a:off x="7534656" y="2400081"/>
            <a:ext cx="3547872" cy="13358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</a:t>
            </a:r>
            <a:r>
              <a:rPr lang="ru-RU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</a:t>
            </a: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выбирает «Создать заказ-наряд».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Бот просит записать аудио.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Аудио уходит в фоновую обработку.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После распознавания бот присылает собранный заказ-наряд: автомобиль, пробег, мастера, описание, услуги и товары.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5. Далее появляются действия: изменить заказ, завершить прием данных, добавить данные, печать, публикация.</a:t>
            </a:r>
            <a:endParaRPr lang="en-US" sz="930" dirty="0"/>
          </a:p>
        </p:txBody>
      </p:sp>
      <p:sp>
        <p:nvSpPr>
          <p:cNvPr id="27" name="Text 9">
            <a:extLst>
              <a:ext uri="{FF2B5EF4-FFF2-40B4-BE49-F238E27FC236}">
                <a16:creationId xmlns:a16="http://schemas.microsoft.com/office/drawing/2014/main" id="{3DEE10CF-E55B-407E-886B-89F521C30EB6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8" name="Shape 2">
            <a:extLst>
              <a:ext uri="{FF2B5EF4-FFF2-40B4-BE49-F238E27FC236}">
                <a16:creationId xmlns:a16="http://schemas.microsoft.com/office/drawing/2014/main" id="{F7D93CA5-77D4-4998-AE19-8B5B7348BE6C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9" name="Text 3">
            <a:extLst>
              <a:ext uri="{FF2B5EF4-FFF2-40B4-BE49-F238E27FC236}">
                <a16:creationId xmlns:a16="http://schemas.microsoft.com/office/drawing/2014/main" id="{A113618E-7920-46BB-AAD8-E3DA6DEA834F}"/>
              </a:ext>
            </a:extLst>
          </p:cNvPr>
          <p:cNvSpPr/>
          <p:nvPr/>
        </p:nvSpPr>
        <p:spPr>
          <a:xfrm>
            <a:off x="10465905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877824"/>
            <a:ext cx="84124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Контент по этапам ремонта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8640" y="1261872"/>
            <a:ext cx="936171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После создания заказа вы можете загрузить фотографии, выбрать этап работы и подготовить наглядный материал для публикации.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Shape 8"/>
          <p:cNvSpPr/>
          <p:nvPr/>
        </p:nvSpPr>
        <p:spPr>
          <a:xfrm>
            <a:off x="566928" y="1847088"/>
            <a:ext cx="2029968" cy="4407408"/>
          </a:xfrm>
          <a:prstGeom prst="roundRect">
            <a:avLst>
              <a:gd name="adj" fmla="val 360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13232" y="1682496"/>
            <a:ext cx="17373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13232" y="1700784"/>
            <a:ext cx="1737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Фото</a:t>
            </a:r>
            <a:endParaRPr lang="en-US" sz="850" dirty="0"/>
          </a:p>
        </p:txBody>
      </p:sp>
      <p:pic>
        <p:nvPicPr>
          <p:cNvPr id="13" name="Image 0" descr="C:/Users/Darya/Desktop/Наши продукты/Бот Автопостинг(В процессе)/Скриншоты по боту/da4a962d-2cf7-47b4-b5ca-7ec3fecf6e1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2007495"/>
            <a:ext cx="1883664" cy="4086593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14" name="Shape 11"/>
          <p:cNvSpPr/>
          <p:nvPr/>
        </p:nvSpPr>
        <p:spPr>
          <a:xfrm>
            <a:off x="2834640" y="1847088"/>
            <a:ext cx="2029968" cy="4407408"/>
          </a:xfrm>
          <a:prstGeom prst="roundRect">
            <a:avLst>
              <a:gd name="adj" fmla="val 3604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2980944" y="1682496"/>
            <a:ext cx="17373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2980944" y="1700784"/>
            <a:ext cx="1737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Выбор услуг</a:t>
            </a:r>
            <a:endParaRPr lang="en-US" sz="850" dirty="0"/>
          </a:p>
        </p:txBody>
      </p:sp>
      <p:pic>
        <p:nvPicPr>
          <p:cNvPr id="17" name="Image 1" descr="C:/Users/Darya/Desktop/Наши продукты/Бот Автопостинг(В процессе)/Скриншоты по боту/7db0565b-aeb8-41ea-8b52-b94ccbf752b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7792" y="2007495"/>
            <a:ext cx="1883664" cy="4086593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18" name="Shape 14"/>
          <p:cNvSpPr/>
          <p:nvPr/>
        </p:nvSpPr>
        <p:spPr>
          <a:xfrm>
            <a:off x="5102352" y="1847088"/>
            <a:ext cx="2304288" cy="4407408"/>
          </a:xfrm>
          <a:prstGeom prst="roundRect">
            <a:avLst>
              <a:gd name="adj" fmla="val 3175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5248656" y="1682496"/>
            <a:ext cx="17373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0" name="Text 16"/>
          <p:cNvSpPr/>
          <p:nvPr/>
        </p:nvSpPr>
        <p:spPr>
          <a:xfrm>
            <a:off x="5248656" y="1700784"/>
            <a:ext cx="1737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Карточка работ</a:t>
            </a:r>
            <a:endParaRPr lang="en-US" sz="850" dirty="0"/>
          </a:p>
        </p:txBody>
      </p:sp>
      <p:pic>
        <p:nvPicPr>
          <p:cNvPr id="21" name="Image 2" descr="C:/Users/Darya/Desktop/Наши продукты/Бот Автопостинг(В процессе)/Скриншоты по боту/ca49a00f-02f5-4d37-a2ed-f45258e48e1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2446" y="2007495"/>
            <a:ext cx="1883665" cy="4086594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22" name="Shape 17"/>
          <p:cNvSpPr/>
          <p:nvPr/>
        </p:nvSpPr>
        <p:spPr>
          <a:xfrm>
            <a:off x="7699248" y="1883664"/>
            <a:ext cx="3913632" cy="1939400"/>
          </a:xfrm>
          <a:prstGeom prst="roundRect">
            <a:avLst>
              <a:gd name="adj" fmla="val 1869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3" name="Text 18"/>
          <p:cNvSpPr/>
          <p:nvPr/>
        </p:nvSpPr>
        <p:spPr>
          <a:xfrm>
            <a:off x="7936992" y="210312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может </a:t>
            </a:r>
            <a:r>
              <a:rPr lang="en-US" sz="112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сделать</a:t>
            </a:r>
            <a:r>
              <a:rPr lang="en-US" sz="11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1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</a:t>
            </a:r>
            <a:endParaRPr lang="en-US" sz="1120" dirty="0"/>
          </a:p>
        </p:txBody>
      </p:sp>
      <p:sp>
        <p:nvSpPr>
          <p:cNvPr id="24" name="Text 19"/>
          <p:cNvSpPr/>
          <p:nvPr/>
        </p:nvSpPr>
        <p:spPr>
          <a:xfrm>
            <a:off x="7936992" y="2478459"/>
            <a:ext cx="3200400" cy="13184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Загрузить фото в чат.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Выбрать этап: «До», «В процессе», «После», «Общее».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Привязать фото к конкретной услуге.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Продолжить без выбора услуги, если нужен общий материал.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Возвращаться к заказу и добавлять контент по мере работы.</a:t>
            </a:r>
            <a:endParaRPr lang="en-US" sz="930" dirty="0"/>
          </a:p>
        </p:txBody>
      </p:sp>
      <p:sp>
        <p:nvSpPr>
          <p:cNvPr id="25" name="Shape 20"/>
          <p:cNvSpPr/>
          <p:nvPr/>
        </p:nvSpPr>
        <p:spPr>
          <a:xfrm>
            <a:off x="7699248" y="4206240"/>
            <a:ext cx="3913632" cy="1318478"/>
          </a:xfrm>
          <a:prstGeom prst="roundRect">
            <a:avLst>
              <a:gd name="adj" fmla="val 4878"/>
            </a:avLst>
          </a:prstGeom>
          <a:solidFill>
            <a:srgbClr val="F7FA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Text 21"/>
          <p:cNvSpPr/>
          <p:nvPr/>
        </p:nvSpPr>
        <p:spPr>
          <a:xfrm>
            <a:off x="7936992" y="4443984"/>
            <a:ext cx="1371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Бизнес-эффект</a:t>
            </a:r>
            <a:endParaRPr lang="en-US" sz="1000" dirty="0"/>
          </a:p>
        </p:txBody>
      </p:sp>
      <p:sp>
        <p:nvSpPr>
          <p:cNvPr id="27" name="Text 22"/>
          <p:cNvSpPr/>
          <p:nvPr/>
        </p:nvSpPr>
        <p:spPr>
          <a:xfrm>
            <a:off x="7936992" y="4710465"/>
            <a:ext cx="316382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1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Контент собирается прямо во время выполнения заказа, </a:t>
            </a:r>
            <a:r>
              <a:rPr lang="en-US" sz="91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поэтому</a:t>
            </a:r>
            <a:r>
              <a:rPr lang="en-US" sz="91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1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компании</a:t>
            </a:r>
            <a:r>
              <a:rPr lang="en-US" sz="91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проще показывать процесс ремонта и повышать доверие клиента.</a:t>
            </a:r>
            <a:endParaRPr lang="en-US" sz="910" dirty="0"/>
          </a:p>
        </p:txBody>
      </p:sp>
      <p:sp>
        <p:nvSpPr>
          <p:cNvPr id="28" name="Text 9">
            <a:extLst>
              <a:ext uri="{FF2B5EF4-FFF2-40B4-BE49-F238E27FC236}">
                <a16:creationId xmlns:a16="http://schemas.microsoft.com/office/drawing/2014/main" id="{B266DDC3-775D-45E6-9A75-9C1FEE1EFAB3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9" name="Shape 2">
            <a:extLst>
              <a:ext uri="{FF2B5EF4-FFF2-40B4-BE49-F238E27FC236}">
                <a16:creationId xmlns:a16="http://schemas.microsoft.com/office/drawing/2014/main" id="{890AB069-01C7-4D6D-A071-75B05687FBC0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0" name="Text 3">
            <a:extLst>
              <a:ext uri="{FF2B5EF4-FFF2-40B4-BE49-F238E27FC236}">
                <a16:creationId xmlns:a16="http://schemas.microsoft.com/office/drawing/2014/main" id="{689352CA-1D1D-4932-A5E0-A660B370A75D}"/>
              </a:ext>
            </a:extLst>
          </p:cNvPr>
          <p:cNvSpPr/>
          <p:nvPr/>
        </p:nvSpPr>
        <p:spPr>
          <a:xfrm>
            <a:off x="10465905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877824"/>
            <a:ext cx="84124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Печать PDF прямо из чата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8640" y="1261872"/>
            <a:ext cx="9052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 умеет отправить табличный документ в Telegram, чтобы мастер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сразу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мог открыть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или переслал готовую калькуляцию.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66928" y="1828800"/>
            <a:ext cx="2057400" cy="4425696"/>
          </a:xfrm>
          <a:prstGeom prst="roundRect">
            <a:avLst>
              <a:gd name="adj" fmla="val 3556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13232" y="1664208"/>
            <a:ext cx="17373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13232" y="1682496"/>
            <a:ext cx="1737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Печать</a:t>
            </a:r>
            <a:endParaRPr lang="en-US" sz="850" dirty="0"/>
          </a:p>
        </p:txBody>
      </p:sp>
      <p:sp>
        <p:nvSpPr>
          <p:cNvPr id="14" name="Shape 11"/>
          <p:cNvSpPr/>
          <p:nvPr/>
        </p:nvSpPr>
        <p:spPr>
          <a:xfrm>
            <a:off x="2889504" y="1828800"/>
            <a:ext cx="2057400" cy="4425696"/>
          </a:xfrm>
          <a:prstGeom prst="roundRect">
            <a:avLst>
              <a:gd name="adj" fmla="val 3556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3035808" y="1664208"/>
            <a:ext cx="17373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3035808" y="1682496"/>
            <a:ext cx="1737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PDF</a:t>
            </a:r>
            <a:endParaRPr lang="en-US" sz="850" dirty="0"/>
          </a:p>
        </p:txBody>
      </p:sp>
      <p:sp>
        <p:nvSpPr>
          <p:cNvPr id="18" name="Shape 14"/>
          <p:cNvSpPr/>
          <p:nvPr/>
        </p:nvSpPr>
        <p:spPr>
          <a:xfrm>
            <a:off x="5500117" y="1828800"/>
            <a:ext cx="4353415" cy="1828800"/>
          </a:xfrm>
          <a:prstGeom prst="roundRect">
            <a:avLst>
              <a:gd name="adj" fmla="val 1667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Text 15"/>
          <p:cNvSpPr/>
          <p:nvPr/>
        </p:nvSpPr>
        <p:spPr>
          <a:xfrm>
            <a:off x="5818194" y="2121408"/>
            <a:ext cx="2568159" cy="1593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2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</a:t>
            </a:r>
            <a:r>
              <a:rPr lang="en-US" sz="11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1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сформировать калькуляцию</a:t>
            </a:r>
            <a:endParaRPr lang="en-US" sz="1120" dirty="0"/>
          </a:p>
        </p:txBody>
      </p:sp>
      <p:sp>
        <p:nvSpPr>
          <p:cNvPr id="20" name="Text 16"/>
          <p:cNvSpPr/>
          <p:nvPr/>
        </p:nvSpPr>
        <p:spPr>
          <a:xfrm>
            <a:off x="5818195" y="2557710"/>
            <a:ext cx="3854617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Пользователь выбирает пункт «Печать».</a:t>
            </a:r>
            <a:endParaRPr lang="en-US" sz="940" dirty="0"/>
          </a:p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Бот предлагает вид печатной формы.</a:t>
            </a:r>
            <a:endParaRPr lang="en-US" sz="940" dirty="0"/>
          </a:p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В чат приходит PDF-</a:t>
            </a:r>
            <a:r>
              <a:rPr lang="en-US" sz="94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файл</a:t>
            </a: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</a:t>
            </a: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Калькуляция.pdf</a:t>
            </a:r>
            <a:r>
              <a:rPr lang="ru-RU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</a:t>
            </a: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Документ можно открыть на телефоне и показать клиенту или переслать </a:t>
            </a:r>
            <a:r>
              <a:rPr lang="en-US" sz="94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дальше</a:t>
            </a: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21" name="Shape 17"/>
          <p:cNvSpPr/>
          <p:nvPr/>
        </p:nvSpPr>
        <p:spPr>
          <a:xfrm>
            <a:off x="5500117" y="4251960"/>
            <a:ext cx="4353415" cy="1138646"/>
          </a:xfrm>
          <a:prstGeom prst="roundRect">
            <a:avLst>
              <a:gd name="adj" fmla="val 5797"/>
            </a:avLst>
          </a:prstGeom>
          <a:solidFill>
            <a:srgbClr val="F7FA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2" name="Text 18"/>
          <p:cNvSpPr/>
          <p:nvPr/>
        </p:nvSpPr>
        <p:spPr>
          <a:xfrm>
            <a:off x="5759851" y="4455118"/>
            <a:ext cx="210399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это дает клиенту сервиса</a:t>
            </a:r>
            <a:endParaRPr lang="en-US" sz="1000" dirty="0"/>
          </a:p>
        </p:txBody>
      </p:sp>
      <p:sp>
        <p:nvSpPr>
          <p:cNvPr id="23" name="Text 19"/>
          <p:cNvSpPr/>
          <p:nvPr/>
        </p:nvSpPr>
        <p:spPr>
          <a:xfrm>
            <a:off x="5759851" y="4747726"/>
            <a:ext cx="3858767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1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Калькуляция появляется без ручного поиска файла в 1С, а значит мастер быстрее согласует состав работ и стоимость.</a:t>
            </a:r>
            <a:endParaRPr lang="en-US" sz="910" dirty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67" y="2064774"/>
            <a:ext cx="1839289" cy="3990323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0" t="7884" r="3591" b="8748"/>
          <a:stretch/>
        </p:blipFill>
        <p:spPr>
          <a:xfrm>
            <a:off x="2939796" y="2157984"/>
            <a:ext cx="1950788" cy="3762019"/>
          </a:xfrm>
          <a:prstGeom prst="rect">
            <a:avLst/>
          </a:prstGeom>
          <a:ln>
            <a:solidFill>
              <a:schemeClr val="bg2"/>
            </a:solidFill>
          </a:ln>
        </p:spPr>
      </p:pic>
      <p:cxnSp>
        <p:nvCxnSpPr>
          <p:cNvPr id="27" name="Прямая со стрелкой 26"/>
          <p:cNvCxnSpPr>
            <a:cxnSpLocks/>
          </p:cNvCxnSpPr>
          <p:nvPr/>
        </p:nvCxnSpPr>
        <p:spPr>
          <a:xfrm flipV="1">
            <a:off x="1602378" y="4042519"/>
            <a:ext cx="1249680" cy="1108413"/>
          </a:xfrm>
          <a:prstGeom prst="straightConnector1">
            <a:avLst/>
          </a:prstGeom>
          <a:ln w="19050">
            <a:solidFill>
              <a:srgbClr val="366AF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9">
            <a:extLst>
              <a:ext uri="{FF2B5EF4-FFF2-40B4-BE49-F238E27FC236}">
                <a16:creationId xmlns:a16="http://schemas.microsoft.com/office/drawing/2014/main" id="{C92B6D21-AC6B-471A-B6B0-9C0F2821812D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8" name="Shape 2">
            <a:extLst>
              <a:ext uri="{FF2B5EF4-FFF2-40B4-BE49-F238E27FC236}">
                <a16:creationId xmlns:a16="http://schemas.microsoft.com/office/drawing/2014/main" id="{C49AE456-1D3E-4972-8446-2569E98D01A8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9" name="Text 3">
            <a:extLst>
              <a:ext uri="{FF2B5EF4-FFF2-40B4-BE49-F238E27FC236}">
                <a16:creationId xmlns:a16="http://schemas.microsoft.com/office/drawing/2014/main" id="{621B3F3F-5E7F-43FC-AEB3-2903353206AC}"/>
              </a:ext>
            </a:extLst>
          </p:cNvPr>
          <p:cNvSpPr/>
          <p:nvPr/>
        </p:nvSpPr>
        <p:spPr>
          <a:xfrm>
            <a:off x="10465905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877824"/>
            <a:ext cx="84124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Публикация на сайт и в соцсети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9100" y="1243584"/>
            <a:ext cx="9052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 создания заказ-наряда бот может сформировать по нему тексты и обработать прикрепленные фотографии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66928" y="1828800"/>
            <a:ext cx="1993392" cy="4425696"/>
          </a:xfrm>
          <a:prstGeom prst="roundRect">
            <a:avLst>
              <a:gd name="adj" fmla="val 367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13232" y="1664208"/>
            <a:ext cx="1700784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13232" y="1682496"/>
            <a:ext cx="170078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Отправка</a:t>
            </a:r>
            <a:endParaRPr lang="en-US" sz="850" dirty="0"/>
          </a:p>
        </p:txBody>
      </p:sp>
      <p:sp>
        <p:nvSpPr>
          <p:cNvPr id="14" name="Shape 11"/>
          <p:cNvSpPr/>
          <p:nvPr/>
        </p:nvSpPr>
        <p:spPr>
          <a:xfrm>
            <a:off x="2798064" y="1828800"/>
            <a:ext cx="1993392" cy="4425696"/>
          </a:xfrm>
          <a:prstGeom prst="roundRect">
            <a:avLst>
              <a:gd name="adj" fmla="val 367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2944368" y="1664208"/>
            <a:ext cx="1700784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2944368" y="1682496"/>
            <a:ext cx="170078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Ссылки</a:t>
            </a:r>
            <a:endParaRPr lang="en-US" sz="850" dirty="0"/>
          </a:p>
        </p:txBody>
      </p:sp>
      <p:sp>
        <p:nvSpPr>
          <p:cNvPr id="18" name="Shape 14"/>
          <p:cNvSpPr/>
          <p:nvPr/>
        </p:nvSpPr>
        <p:spPr>
          <a:xfrm>
            <a:off x="5029200" y="1828800"/>
            <a:ext cx="1993392" cy="4425696"/>
          </a:xfrm>
          <a:prstGeom prst="roundRect">
            <a:avLst>
              <a:gd name="adj" fmla="val 367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5175504" y="1664208"/>
            <a:ext cx="1700784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0" name="Text 16"/>
          <p:cNvSpPr/>
          <p:nvPr/>
        </p:nvSpPr>
        <p:spPr>
          <a:xfrm>
            <a:off x="5175504" y="1682496"/>
            <a:ext cx="170078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VK</a:t>
            </a:r>
            <a:endParaRPr lang="en-US" sz="850" dirty="0"/>
          </a:p>
        </p:txBody>
      </p:sp>
      <p:sp>
        <p:nvSpPr>
          <p:cNvPr id="22" name="Shape 17"/>
          <p:cNvSpPr/>
          <p:nvPr/>
        </p:nvSpPr>
        <p:spPr>
          <a:xfrm>
            <a:off x="7343068" y="1828800"/>
            <a:ext cx="4215384" cy="2117245"/>
          </a:xfrm>
          <a:prstGeom prst="roundRect">
            <a:avLst>
              <a:gd name="adj" fmla="val 1695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3" name="Text 18"/>
          <p:cNvSpPr/>
          <p:nvPr/>
        </p:nvSpPr>
        <p:spPr>
          <a:xfrm>
            <a:off x="7552422" y="2102267"/>
            <a:ext cx="15544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2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публикуется</a:t>
            </a:r>
            <a:endParaRPr lang="en-US" sz="1120" dirty="0"/>
          </a:p>
        </p:txBody>
      </p:sp>
      <p:sp>
        <p:nvSpPr>
          <p:cNvPr id="24" name="Text 19"/>
          <p:cNvSpPr/>
          <p:nvPr/>
        </p:nvSpPr>
        <p:spPr>
          <a:xfrm>
            <a:off x="7552422" y="2509478"/>
            <a:ext cx="3529584" cy="12264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Пост во ВКонтакте.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Пост в Одноклассниках.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Страница работы на сайте.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При повторной публикации кнопка автоматически меняется на «Обновить на сайте и в соц. сетях».</a:t>
            </a:r>
            <a:endParaRPr lang="en-US" sz="930" dirty="0"/>
          </a:p>
          <a:p>
            <a:pPr marL="0" indent="0">
              <a:buNone/>
            </a:pP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Бот присылает URLs обратно в чат, </a:t>
            </a:r>
            <a:r>
              <a:rPr lang="en-US" sz="93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чтобы</a:t>
            </a: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мастер</a:t>
            </a:r>
            <a:r>
              <a:rPr lang="en-US" sz="93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сразу проверил результат.</a:t>
            </a:r>
            <a:endParaRPr lang="en-US" sz="930" dirty="0"/>
          </a:p>
        </p:txBody>
      </p:sp>
      <p:sp>
        <p:nvSpPr>
          <p:cNvPr id="25" name="Shape 20"/>
          <p:cNvSpPr/>
          <p:nvPr/>
        </p:nvSpPr>
        <p:spPr>
          <a:xfrm>
            <a:off x="7343068" y="4278327"/>
            <a:ext cx="4215384" cy="1160879"/>
          </a:xfrm>
          <a:prstGeom prst="roundRect">
            <a:avLst>
              <a:gd name="adj" fmla="val 5479"/>
            </a:avLst>
          </a:prstGeom>
          <a:solidFill>
            <a:srgbClr val="F7FA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7" name="Text 22"/>
          <p:cNvSpPr/>
          <p:nvPr/>
        </p:nvSpPr>
        <p:spPr>
          <a:xfrm>
            <a:off x="7526296" y="4339288"/>
            <a:ext cx="3862574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9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Описание заказ наряда бот создает по предоставленным данным </a:t>
            </a:r>
            <a:endParaRPr lang="en-US" sz="900" b="1" dirty="0"/>
          </a:p>
        </p:txBody>
      </p:sp>
      <p:sp>
        <p:nvSpPr>
          <p:cNvPr id="28" name="Text 22"/>
          <p:cNvSpPr/>
          <p:nvPr/>
        </p:nvSpPr>
        <p:spPr>
          <a:xfrm>
            <a:off x="7526295" y="4797225"/>
            <a:ext cx="3862575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900" b="1" dirty="0">
                <a:latin typeface="Arial" pitchFamily="34" charset="0"/>
                <a:cs typeface="Arial" pitchFamily="34" charset="-120"/>
              </a:rPr>
              <a:t>Все прикрепленные фотографии проходят предварительную обработку перед публикацией: </a:t>
            </a:r>
            <a:r>
              <a:rPr lang="ru-RU" sz="900" b="1" dirty="0" err="1">
                <a:latin typeface="Arial" pitchFamily="34" charset="0"/>
                <a:cs typeface="Arial" pitchFamily="34" charset="-120"/>
              </a:rPr>
              <a:t>гос.номера</a:t>
            </a:r>
            <a:r>
              <a:rPr lang="ru-RU" sz="900" b="1" dirty="0">
                <a:latin typeface="Arial" pitchFamily="34" charset="0"/>
                <a:cs typeface="Arial" pitchFamily="34" charset="-120"/>
              </a:rPr>
              <a:t> и лица людей «</a:t>
            </a:r>
            <a:r>
              <a:rPr lang="ru-RU" sz="900" b="1" dirty="0" err="1">
                <a:latin typeface="Arial" pitchFamily="34" charset="0"/>
                <a:cs typeface="Arial" pitchFamily="34" charset="-120"/>
              </a:rPr>
              <a:t>замыливаются</a:t>
            </a:r>
            <a:r>
              <a:rPr lang="ru-RU" sz="900" b="1" dirty="0">
                <a:latin typeface="Arial" pitchFamily="34" charset="0"/>
                <a:cs typeface="Arial" pitchFamily="34" charset="-120"/>
              </a:rPr>
              <a:t>». </a:t>
            </a:r>
            <a:endParaRPr lang="en-US" sz="900" b="1" dirty="0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44" y="2029968"/>
            <a:ext cx="1901952" cy="4126269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52" y="2029968"/>
            <a:ext cx="1901952" cy="4126269"/>
          </a:xfrm>
          <a:prstGeom prst="rect">
            <a:avLst/>
          </a:prstGeom>
          <a:ln>
            <a:solidFill>
              <a:schemeClr val="bg2"/>
            </a:solidFill>
          </a:ln>
        </p:spPr>
      </p:pic>
      <p:cxnSp>
        <p:nvCxnSpPr>
          <p:cNvPr id="32" name="Прямая со стрелкой 31"/>
          <p:cNvCxnSpPr/>
          <p:nvPr/>
        </p:nvCxnSpPr>
        <p:spPr>
          <a:xfrm flipV="1">
            <a:off x="2286000" y="3586808"/>
            <a:ext cx="621792" cy="1852398"/>
          </a:xfrm>
          <a:prstGeom prst="straightConnector1">
            <a:avLst/>
          </a:prstGeom>
          <a:ln w="19050">
            <a:solidFill>
              <a:srgbClr val="366AF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Рисунок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776" y="1984248"/>
            <a:ext cx="1912437" cy="4149016"/>
          </a:xfrm>
          <a:prstGeom prst="rect">
            <a:avLst/>
          </a:prstGeom>
          <a:ln>
            <a:solidFill>
              <a:schemeClr val="bg2"/>
            </a:solidFill>
          </a:ln>
        </p:spPr>
      </p:pic>
      <p:cxnSp>
        <p:nvCxnSpPr>
          <p:cNvPr id="35" name="Прямая со стрелкой 34"/>
          <p:cNvCxnSpPr/>
          <p:nvPr/>
        </p:nvCxnSpPr>
        <p:spPr>
          <a:xfrm flipV="1">
            <a:off x="4200341" y="3058668"/>
            <a:ext cx="772815" cy="452628"/>
          </a:xfrm>
          <a:prstGeom prst="straightConnector1">
            <a:avLst/>
          </a:prstGeom>
          <a:ln w="19050">
            <a:solidFill>
              <a:srgbClr val="366AF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9">
            <a:extLst>
              <a:ext uri="{FF2B5EF4-FFF2-40B4-BE49-F238E27FC236}">
                <a16:creationId xmlns:a16="http://schemas.microsoft.com/office/drawing/2014/main" id="{D53BA026-C8FC-4C22-A949-5FD7D6581139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34" name="Shape 2">
            <a:extLst>
              <a:ext uri="{FF2B5EF4-FFF2-40B4-BE49-F238E27FC236}">
                <a16:creationId xmlns:a16="http://schemas.microsoft.com/office/drawing/2014/main" id="{02B46099-77F2-4ABA-A5FF-FE872B8DD179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6" name="Text 3">
            <a:extLst>
              <a:ext uri="{FF2B5EF4-FFF2-40B4-BE49-F238E27FC236}">
                <a16:creationId xmlns:a16="http://schemas.microsoft.com/office/drawing/2014/main" id="{15ECA508-1B54-464E-94C5-24EC4416FD29}"/>
              </a:ext>
            </a:extLst>
          </p:cNvPr>
          <p:cNvSpPr/>
          <p:nvPr/>
        </p:nvSpPr>
        <p:spPr>
          <a:xfrm>
            <a:off x="10465905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877824"/>
            <a:ext cx="84124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200" b="1" dirty="0"/>
              <a:t>Как выглядит готовый результат</a:t>
            </a:r>
            <a:endParaRPr lang="en-US" sz="2200" b="1" dirty="0"/>
          </a:p>
        </p:txBody>
      </p:sp>
      <p:sp>
        <p:nvSpPr>
          <p:cNvPr id="9" name="Text 7"/>
          <p:cNvSpPr/>
          <p:nvPr/>
        </p:nvSpPr>
        <p:spPr>
          <a:xfrm>
            <a:off x="548640" y="1261872"/>
            <a:ext cx="9052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 одного исходного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заказа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компания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получает сразу несколько готовых точек контакта: сайт, соцсети и внутренний документ.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66928" y="1828800"/>
            <a:ext cx="1993392" cy="4425696"/>
          </a:xfrm>
          <a:prstGeom prst="roundRect">
            <a:avLst>
              <a:gd name="adj" fmla="val 367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13232" y="1664208"/>
            <a:ext cx="1700784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13232" y="1682496"/>
            <a:ext cx="170078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Сайт</a:t>
            </a:r>
            <a:endParaRPr lang="en-US" sz="850" dirty="0"/>
          </a:p>
        </p:txBody>
      </p:sp>
      <p:sp>
        <p:nvSpPr>
          <p:cNvPr id="14" name="Shape 11"/>
          <p:cNvSpPr/>
          <p:nvPr/>
        </p:nvSpPr>
        <p:spPr>
          <a:xfrm>
            <a:off x="2779776" y="1828800"/>
            <a:ext cx="1993392" cy="4425696"/>
          </a:xfrm>
          <a:prstGeom prst="roundRect">
            <a:avLst>
              <a:gd name="adj" fmla="val 367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2926080" y="1664208"/>
            <a:ext cx="1700784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2926080" y="1682496"/>
            <a:ext cx="170078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VK</a:t>
            </a:r>
            <a:endParaRPr lang="en-US" sz="850" dirty="0"/>
          </a:p>
        </p:txBody>
      </p:sp>
      <p:sp>
        <p:nvSpPr>
          <p:cNvPr id="18" name="Shape 14"/>
          <p:cNvSpPr/>
          <p:nvPr/>
        </p:nvSpPr>
        <p:spPr>
          <a:xfrm>
            <a:off x="4992624" y="1828800"/>
            <a:ext cx="1993392" cy="4425696"/>
          </a:xfrm>
          <a:prstGeom prst="roundRect">
            <a:avLst>
              <a:gd name="adj" fmla="val 367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5138928" y="1664208"/>
            <a:ext cx="1700784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0" name="Text 16"/>
          <p:cNvSpPr/>
          <p:nvPr/>
        </p:nvSpPr>
        <p:spPr>
          <a:xfrm>
            <a:off x="5138928" y="1682496"/>
            <a:ext cx="170078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Одноклассники</a:t>
            </a:r>
            <a:endParaRPr lang="en-US" sz="850" dirty="0"/>
          </a:p>
        </p:txBody>
      </p:sp>
      <p:sp>
        <p:nvSpPr>
          <p:cNvPr id="22" name="Shape 17"/>
          <p:cNvSpPr/>
          <p:nvPr/>
        </p:nvSpPr>
        <p:spPr>
          <a:xfrm>
            <a:off x="7205472" y="1828800"/>
            <a:ext cx="1993392" cy="4425696"/>
          </a:xfrm>
          <a:prstGeom prst="roundRect">
            <a:avLst>
              <a:gd name="adj" fmla="val 3670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7351776" y="1664208"/>
            <a:ext cx="1700784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4" name="Text 19"/>
          <p:cNvSpPr/>
          <p:nvPr/>
        </p:nvSpPr>
        <p:spPr>
          <a:xfrm>
            <a:off x="7351776" y="1682496"/>
            <a:ext cx="170078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cs typeface="Arial" pitchFamily="34" charset="-120"/>
              </a:rPr>
              <a:t>Заказ-наряд в 1С</a:t>
            </a:r>
            <a:endParaRPr lang="en-US" sz="850" dirty="0"/>
          </a:p>
        </p:txBody>
      </p:sp>
      <p:sp>
        <p:nvSpPr>
          <p:cNvPr id="26" name="Shape 20"/>
          <p:cNvSpPr/>
          <p:nvPr/>
        </p:nvSpPr>
        <p:spPr>
          <a:xfrm>
            <a:off x="9491472" y="1996392"/>
            <a:ext cx="2139696" cy="2235974"/>
          </a:xfrm>
          <a:prstGeom prst="roundRect">
            <a:avLst>
              <a:gd name="adj" fmla="val 3419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7" name="Text 21"/>
          <p:cNvSpPr/>
          <p:nvPr/>
        </p:nvSpPr>
        <p:spPr>
          <a:xfrm>
            <a:off x="9674352" y="2172644"/>
            <a:ext cx="1783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</a:t>
            </a:r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видит</a:t>
            </a:r>
            <a:r>
              <a:rPr lang="en-US" sz="10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6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endParaRPr lang="en-US" sz="1060" dirty="0"/>
          </a:p>
        </p:txBody>
      </p:sp>
      <p:sp>
        <p:nvSpPr>
          <p:cNvPr id="28" name="Text 22"/>
          <p:cNvSpPr/>
          <p:nvPr/>
        </p:nvSpPr>
        <p:spPr>
          <a:xfrm>
            <a:off x="9674352" y="2659792"/>
            <a:ext cx="1783080" cy="13578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87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Наглядное описание проблемы и выполненных работ.</a:t>
            </a:r>
            <a:endParaRPr lang="en-US" sz="870" dirty="0"/>
          </a:p>
          <a:p>
            <a:pPr marL="0" indent="0">
              <a:buNone/>
            </a:pPr>
            <a:r>
              <a:rPr lang="en-US" sz="87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Фотографии процесса ремонта.</a:t>
            </a:r>
            <a:endParaRPr lang="en-US" sz="870" dirty="0"/>
          </a:p>
          <a:p>
            <a:pPr marL="0" indent="0">
              <a:buNone/>
            </a:pPr>
            <a:r>
              <a:rPr lang="en-US" sz="87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Стоимость услуг и запчастей.</a:t>
            </a:r>
            <a:endParaRPr lang="en-US" sz="870" dirty="0"/>
          </a:p>
          <a:p>
            <a:pPr marL="0" indent="0">
              <a:buNone/>
            </a:pPr>
            <a:r>
              <a:rPr lang="en-US" sz="87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Удобный канал связи с </a:t>
            </a:r>
            <a:r>
              <a:rPr lang="ru-RU" sz="87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компанией</a:t>
            </a:r>
            <a:r>
              <a:rPr lang="en-US" sz="87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70" dirty="0"/>
          </a:p>
          <a:p>
            <a:pPr marL="0" indent="0">
              <a:buNone/>
            </a:pPr>
            <a:r>
              <a:rPr lang="en-US" sz="87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Понятную историю ремонта, которую можно показать публично.</a:t>
            </a:r>
            <a:endParaRPr lang="en-US" sz="870" dirty="0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4111" y="2038027"/>
            <a:ext cx="1828753" cy="3967463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40" y="1993392"/>
            <a:ext cx="1891752" cy="4104140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11" y="1996392"/>
            <a:ext cx="1890369" cy="4101140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11" y="2338556"/>
            <a:ext cx="583558" cy="15092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63" r="8010"/>
          <a:stretch/>
        </p:blipFill>
        <p:spPr>
          <a:xfrm>
            <a:off x="7229912" y="2588046"/>
            <a:ext cx="1944511" cy="2497493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31" name="Text 9">
            <a:extLst>
              <a:ext uri="{FF2B5EF4-FFF2-40B4-BE49-F238E27FC236}">
                <a16:creationId xmlns:a16="http://schemas.microsoft.com/office/drawing/2014/main" id="{9EC4C08E-C8DF-4408-A1F1-101C4396CF83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32" name="Shape 2">
            <a:extLst>
              <a:ext uri="{FF2B5EF4-FFF2-40B4-BE49-F238E27FC236}">
                <a16:creationId xmlns:a16="http://schemas.microsoft.com/office/drawing/2014/main" id="{3428023E-49AC-46F3-A917-A17A3EE3E5BB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3" name="Text 3">
            <a:extLst>
              <a:ext uri="{FF2B5EF4-FFF2-40B4-BE49-F238E27FC236}">
                <a16:creationId xmlns:a16="http://schemas.microsoft.com/office/drawing/2014/main" id="{E72199D7-8D70-4D3C-BDCB-9231A96ECE52}"/>
              </a:ext>
            </a:extLst>
          </p:cNvPr>
          <p:cNvSpPr/>
          <p:nvPr/>
        </p:nvSpPr>
        <p:spPr>
          <a:xfrm>
            <a:off x="10465905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877824"/>
            <a:ext cx="84124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помогает продукту работать стабильно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8640" y="1261872"/>
            <a:ext cx="923108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продукт уже заложены механики, которые разделяют тяжелую обработку по фоновым очередям и уменьшают ручную нагрузку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сотрудников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66928" y="1865376"/>
            <a:ext cx="3584448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49808" y="2029968"/>
            <a:ext cx="41148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2048256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1280160" y="2020824"/>
            <a:ext cx="32186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Фоновая обработка</a:t>
            </a:r>
            <a:endParaRPr lang="en-US" sz="1230" dirty="0"/>
          </a:p>
        </p:txBody>
      </p:sp>
      <p:sp>
        <p:nvSpPr>
          <p:cNvPr id="14" name="Text 12"/>
          <p:cNvSpPr/>
          <p:nvPr/>
        </p:nvSpPr>
        <p:spPr>
          <a:xfrm>
            <a:off x="749808" y="2534630"/>
            <a:ext cx="321868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Аудио и фото уходят в отдельную очередь, поэтому бот не блокирует основной сценарий общения с пользователем.</a:t>
            </a:r>
            <a:endParaRPr lang="en-US" sz="940" dirty="0"/>
          </a:p>
        </p:txBody>
      </p:sp>
      <p:sp>
        <p:nvSpPr>
          <p:cNvPr id="15" name="Shape 13"/>
          <p:cNvSpPr/>
          <p:nvPr/>
        </p:nvSpPr>
        <p:spPr>
          <a:xfrm>
            <a:off x="4315968" y="1865376"/>
            <a:ext cx="3584448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4498848" y="2029968"/>
            <a:ext cx="41148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498848" y="2048256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5029200" y="2020824"/>
            <a:ext cx="32186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Разделение задач</a:t>
            </a:r>
            <a:endParaRPr lang="en-US" sz="1230" dirty="0"/>
          </a:p>
        </p:txBody>
      </p:sp>
      <p:sp>
        <p:nvSpPr>
          <p:cNvPr id="19" name="Text 17"/>
          <p:cNvSpPr/>
          <p:nvPr/>
        </p:nvSpPr>
        <p:spPr>
          <a:xfrm>
            <a:off x="4498848" y="2534630"/>
            <a:ext cx="321868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Тексты формируются отдельным фоновым заданием, а контент для нейросетей обрабатывается своей задачей.</a:t>
            </a:r>
            <a:endParaRPr lang="en-US" sz="940" dirty="0"/>
          </a:p>
        </p:txBody>
      </p:sp>
      <p:sp>
        <p:nvSpPr>
          <p:cNvPr id="20" name="Shape 18"/>
          <p:cNvSpPr/>
          <p:nvPr/>
        </p:nvSpPr>
        <p:spPr>
          <a:xfrm>
            <a:off x="8065008" y="1865376"/>
            <a:ext cx="356616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8247888" y="2029968"/>
            <a:ext cx="41148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247888" y="2048256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8778240" y="2020824"/>
            <a:ext cx="32004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Обновление</a:t>
            </a:r>
            <a:r>
              <a:rPr lang="en-US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публикации</a:t>
            </a:r>
            <a:endParaRPr lang="en-US" sz="1230" dirty="0"/>
          </a:p>
        </p:txBody>
      </p:sp>
      <p:sp>
        <p:nvSpPr>
          <p:cNvPr id="24" name="Text 22"/>
          <p:cNvSpPr/>
          <p:nvPr/>
        </p:nvSpPr>
        <p:spPr>
          <a:xfrm>
            <a:off x="8247888" y="2534630"/>
            <a:ext cx="32004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Если документ публикации уже существует, бот предлагает обновление, а не создает лишний дубль.</a:t>
            </a:r>
            <a:endParaRPr lang="en-US" sz="940" dirty="0"/>
          </a:p>
        </p:txBody>
      </p:sp>
      <p:sp>
        <p:nvSpPr>
          <p:cNvPr id="25" name="Shape 23"/>
          <p:cNvSpPr/>
          <p:nvPr/>
        </p:nvSpPr>
        <p:spPr>
          <a:xfrm>
            <a:off x="566928" y="3584448"/>
            <a:ext cx="3584448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749808" y="3749040"/>
            <a:ext cx="41148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376732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900" dirty="0"/>
          </a:p>
        </p:txBody>
      </p:sp>
      <p:sp>
        <p:nvSpPr>
          <p:cNvPr id="28" name="Text 26"/>
          <p:cNvSpPr/>
          <p:nvPr/>
        </p:nvSpPr>
        <p:spPr>
          <a:xfrm>
            <a:off x="1280160" y="3739896"/>
            <a:ext cx="32186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Единая точка управления</a:t>
            </a:r>
            <a:endParaRPr lang="en-US" sz="1230" dirty="0"/>
          </a:p>
        </p:txBody>
      </p:sp>
      <p:sp>
        <p:nvSpPr>
          <p:cNvPr id="29" name="Text 27"/>
          <p:cNvSpPr/>
          <p:nvPr/>
        </p:nvSpPr>
        <p:spPr>
          <a:xfrm>
            <a:off x="749808" y="4253702"/>
            <a:ext cx="321868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 создания </a:t>
            </a:r>
            <a:r>
              <a:rPr lang="en-US" sz="94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заказа</a:t>
            </a: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</a:t>
            </a: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всегда возвращается в меню действий: изменить, контент, печать, публикация.</a:t>
            </a:r>
            <a:endParaRPr lang="en-US" sz="940" dirty="0"/>
          </a:p>
        </p:txBody>
      </p:sp>
      <p:sp>
        <p:nvSpPr>
          <p:cNvPr id="30" name="Shape 28"/>
          <p:cNvSpPr/>
          <p:nvPr/>
        </p:nvSpPr>
        <p:spPr>
          <a:xfrm>
            <a:off x="4315968" y="3584448"/>
            <a:ext cx="3584448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1" name="Shape 29"/>
          <p:cNvSpPr/>
          <p:nvPr/>
        </p:nvSpPr>
        <p:spPr>
          <a:xfrm>
            <a:off x="4498848" y="3749040"/>
            <a:ext cx="41148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4498848" y="376732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05</a:t>
            </a:r>
            <a:endParaRPr lang="en-US" sz="900" dirty="0"/>
          </a:p>
        </p:txBody>
      </p:sp>
      <p:sp>
        <p:nvSpPr>
          <p:cNvPr id="33" name="Text 31"/>
          <p:cNvSpPr/>
          <p:nvPr/>
        </p:nvSpPr>
        <p:spPr>
          <a:xfrm>
            <a:off x="5029200" y="3739896"/>
            <a:ext cx="321868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Связь с </a:t>
            </a:r>
            <a:r>
              <a:rPr lang="ru-RU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филиалом</a:t>
            </a:r>
            <a:endParaRPr lang="en-US" sz="1230" dirty="0"/>
          </a:p>
        </p:txBody>
      </p:sp>
      <p:sp>
        <p:nvSpPr>
          <p:cNvPr id="34" name="Text 32"/>
          <p:cNvSpPr/>
          <p:nvPr/>
        </p:nvSpPr>
        <p:spPr>
          <a:xfrm>
            <a:off x="4498848" y="4253702"/>
            <a:ext cx="321868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Параметры</a:t>
            </a: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влияют на описание и тексты публикации, поэтому результат остается привязанным к конкретной точке сети.</a:t>
            </a:r>
            <a:endParaRPr lang="en-US" sz="940" dirty="0"/>
          </a:p>
        </p:txBody>
      </p:sp>
      <p:sp>
        <p:nvSpPr>
          <p:cNvPr id="35" name="Shape 33"/>
          <p:cNvSpPr/>
          <p:nvPr/>
        </p:nvSpPr>
        <p:spPr>
          <a:xfrm>
            <a:off x="8065008" y="3584448"/>
            <a:ext cx="356616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6" name="Shape 34"/>
          <p:cNvSpPr/>
          <p:nvPr/>
        </p:nvSpPr>
        <p:spPr>
          <a:xfrm>
            <a:off x="8247888" y="3749040"/>
            <a:ext cx="41148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8247888" y="376732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06</a:t>
            </a:r>
            <a:endParaRPr lang="en-US" sz="900" dirty="0"/>
          </a:p>
        </p:txBody>
      </p:sp>
      <p:sp>
        <p:nvSpPr>
          <p:cNvPr id="38" name="Text 36"/>
          <p:cNvSpPr/>
          <p:nvPr/>
        </p:nvSpPr>
        <p:spPr>
          <a:xfrm>
            <a:off x="8778240" y="3739896"/>
            <a:ext cx="32004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3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Проверяемый</a:t>
            </a:r>
            <a:r>
              <a:rPr lang="en-US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23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контент</a:t>
            </a:r>
            <a:endParaRPr lang="en-US" sz="1230" dirty="0"/>
          </a:p>
        </p:txBody>
      </p:sp>
      <p:sp>
        <p:nvSpPr>
          <p:cNvPr id="39" name="Text 37"/>
          <p:cNvSpPr/>
          <p:nvPr/>
        </p:nvSpPr>
        <p:spPr>
          <a:xfrm>
            <a:off x="8247888" y="4253702"/>
            <a:ext cx="320040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94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 публикации пользователь получает ссылки и может сразу проверить сайт и соцсети без поиска вручную.</a:t>
            </a:r>
            <a:endParaRPr lang="en-US" sz="940" dirty="0"/>
          </a:p>
        </p:txBody>
      </p:sp>
      <p:sp>
        <p:nvSpPr>
          <p:cNvPr id="40" name="Shape 38"/>
          <p:cNvSpPr/>
          <p:nvPr/>
        </p:nvSpPr>
        <p:spPr>
          <a:xfrm>
            <a:off x="566928" y="5394960"/>
            <a:ext cx="11064240" cy="676656"/>
          </a:xfrm>
          <a:prstGeom prst="roundRect">
            <a:avLst>
              <a:gd name="adj" fmla="val 10811"/>
            </a:avLst>
          </a:prstGeom>
          <a:solidFill>
            <a:srgbClr val="F7FA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41" name="Text 39"/>
          <p:cNvSpPr/>
          <p:nvPr/>
        </p:nvSpPr>
        <p:spPr>
          <a:xfrm>
            <a:off x="868680" y="5632704"/>
            <a:ext cx="104424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 коду в планировщиках одновременно допускается до 50 фоновых задач, что помогает масштабировать сценарий на несколько филиалов.</a:t>
            </a:r>
            <a:endParaRPr lang="en-US" sz="1000" dirty="0"/>
          </a:p>
        </p:txBody>
      </p:sp>
      <p:sp>
        <p:nvSpPr>
          <p:cNvPr id="42" name="Text 9">
            <a:extLst>
              <a:ext uri="{FF2B5EF4-FFF2-40B4-BE49-F238E27FC236}">
                <a16:creationId xmlns:a16="http://schemas.microsoft.com/office/drawing/2014/main" id="{9B219C4C-40F2-4BF9-92CD-769DEAABFD3B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3" name="Shape 2">
            <a:extLst>
              <a:ext uri="{FF2B5EF4-FFF2-40B4-BE49-F238E27FC236}">
                <a16:creationId xmlns:a16="http://schemas.microsoft.com/office/drawing/2014/main" id="{FC98A77D-C22F-4B48-9B1C-099F6C1C7D64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44" name="Text 3">
            <a:extLst>
              <a:ext uri="{FF2B5EF4-FFF2-40B4-BE49-F238E27FC236}">
                <a16:creationId xmlns:a16="http://schemas.microsoft.com/office/drawing/2014/main" id="{F6ABF6D1-CE48-41B7-8CE8-6FA94239029A}"/>
              </a:ext>
            </a:extLst>
          </p:cNvPr>
          <p:cNvSpPr/>
          <p:nvPr/>
        </p:nvSpPr>
        <p:spPr>
          <a:xfrm>
            <a:off x="10465905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8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384280" y="6355080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48640" y="877824"/>
            <a:ext cx="84124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быстро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запустить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548640" y="1261872"/>
            <a:ext cx="1026740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Достаточно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настроить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выдать доступ к боту и пройти первый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-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50" dirty="0" err="1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дальше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r>
              <a:rPr lang="en-US" sz="10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становится ежедневным рабочим инструментом сервиса.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66928" y="1865376"/>
            <a:ext cx="5486400" cy="4315968"/>
          </a:xfrm>
          <a:prstGeom prst="roundRect">
            <a:avLst>
              <a:gd name="adj" fmla="val 1695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841248" y="2139696"/>
            <a:ext cx="21031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Чек-лист запуска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841248" y="2624328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41248" y="2625198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1280160" y="2615184"/>
            <a:ext cx="42062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Заполнить </a:t>
            </a:r>
            <a:r>
              <a:rPr lang="en-US" sz="102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данные</a:t>
            </a:r>
            <a:r>
              <a:rPr lang="en-US" sz="10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0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10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для публикации.</a:t>
            </a:r>
            <a:endParaRPr lang="en-US" sz="1020" dirty="0"/>
          </a:p>
        </p:txBody>
      </p:sp>
      <p:sp>
        <p:nvSpPr>
          <p:cNvPr id="15" name="Shape 13"/>
          <p:cNvSpPr/>
          <p:nvPr/>
        </p:nvSpPr>
        <p:spPr>
          <a:xfrm>
            <a:off x="841248" y="3099816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41248" y="3100686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850" dirty="0"/>
          </a:p>
        </p:txBody>
      </p:sp>
      <p:sp>
        <p:nvSpPr>
          <p:cNvPr id="17" name="Text 15"/>
          <p:cNvSpPr/>
          <p:nvPr/>
        </p:nvSpPr>
        <p:spPr>
          <a:xfrm>
            <a:off x="1280160" y="3090672"/>
            <a:ext cx="42062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Включить использование автопостинга.</a:t>
            </a:r>
            <a:endParaRPr lang="en-US" sz="1020" dirty="0"/>
          </a:p>
        </p:txBody>
      </p:sp>
      <p:sp>
        <p:nvSpPr>
          <p:cNvPr id="18" name="Shape 16"/>
          <p:cNvSpPr/>
          <p:nvPr/>
        </p:nvSpPr>
        <p:spPr>
          <a:xfrm>
            <a:off x="841248" y="3575304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41248" y="3576174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50" dirty="0"/>
          </a:p>
        </p:txBody>
      </p:sp>
      <p:sp>
        <p:nvSpPr>
          <p:cNvPr id="20" name="Text 18"/>
          <p:cNvSpPr/>
          <p:nvPr/>
        </p:nvSpPr>
        <p:spPr>
          <a:xfrm>
            <a:off x="1280160" y="3566160"/>
            <a:ext cx="42062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Выбрать промты на создание и изменение заказа.</a:t>
            </a:r>
            <a:endParaRPr lang="en-US" sz="1020" dirty="0"/>
          </a:p>
        </p:txBody>
      </p:sp>
      <p:sp>
        <p:nvSpPr>
          <p:cNvPr id="21" name="Shape 19"/>
          <p:cNvSpPr/>
          <p:nvPr/>
        </p:nvSpPr>
        <p:spPr>
          <a:xfrm>
            <a:off x="841248" y="4050792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41248" y="4051662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50" dirty="0"/>
          </a:p>
        </p:txBody>
      </p:sp>
      <p:sp>
        <p:nvSpPr>
          <p:cNvPr id="23" name="Text 21"/>
          <p:cNvSpPr/>
          <p:nvPr/>
        </p:nvSpPr>
        <p:spPr>
          <a:xfrm>
            <a:off x="1280160" y="4041648"/>
            <a:ext cx="42062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Проверить сценарий создания заказа из аудио.</a:t>
            </a:r>
            <a:endParaRPr lang="en-US" sz="1020" dirty="0"/>
          </a:p>
        </p:txBody>
      </p:sp>
      <p:sp>
        <p:nvSpPr>
          <p:cNvPr id="24" name="Shape 22"/>
          <p:cNvSpPr/>
          <p:nvPr/>
        </p:nvSpPr>
        <p:spPr>
          <a:xfrm>
            <a:off x="841248" y="4526280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841248" y="4527150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1280160" y="4517136"/>
            <a:ext cx="42062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Проверить загрузку фото и печать PDF.</a:t>
            </a:r>
            <a:endParaRPr lang="en-US" sz="1020" dirty="0"/>
          </a:p>
        </p:txBody>
      </p:sp>
      <p:sp>
        <p:nvSpPr>
          <p:cNvPr id="27" name="Shape 25"/>
          <p:cNvSpPr/>
          <p:nvPr/>
        </p:nvSpPr>
        <p:spPr>
          <a:xfrm>
            <a:off x="841248" y="5001768"/>
            <a:ext cx="310896" cy="228600"/>
          </a:xfrm>
          <a:prstGeom prst="roundRect">
            <a:avLst>
              <a:gd name="adj" fmla="val 24000"/>
            </a:avLst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841248" y="5002638"/>
            <a:ext cx="3108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850" dirty="0"/>
          </a:p>
        </p:txBody>
      </p:sp>
      <p:sp>
        <p:nvSpPr>
          <p:cNvPr id="29" name="Text 27"/>
          <p:cNvSpPr/>
          <p:nvPr/>
        </p:nvSpPr>
        <p:spPr>
          <a:xfrm>
            <a:off x="1280160" y="4992624"/>
            <a:ext cx="42062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Сделать первую публикацию и проверить ссылки.</a:t>
            </a:r>
            <a:endParaRPr lang="en-US" sz="1020" dirty="0"/>
          </a:p>
        </p:txBody>
      </p:sp>
      <p:sp>
        <p:nvSpPr>
          <p:cNvPr id="30" name="Shape 28"/>
          <p:cNvSpPr/>
          <p:nvPr/>
        </p:nvSpPr>
        <p:spPr>
          <a:xfrm>
            <a:off x="6327648" y="1865376"/>
            <a:ext cx="5303520" cy="1563624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15240">
            <a:solidFill>
              <a:srgbClr val="D9E4FF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1" name="Text 29"/>
          <p:cNvSpPr/>
          <p:nvPr/>
        </p:nvSpPr>
        <p:spPr>
          <a:xfrm>
            <a:off x="6583680" y="2139696"/>
            <a:ext cx="2011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получает бизнес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6583680" y="2358277"/>
            <a:ext cx="4572000" cy="102717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быстрый путь от заказа к публичному кейсу;</a:t>
            </a:r>
            <a:endParaRPr lang="en-US" sz="950" dirty="0"/>
          </a:p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меньше ручной рутины для мастера;</a:t>
            </a:r>
            <a:endParaRPr lang="en-US" sz="950" dirty="0"/>
          </a:p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единое управление заказом, фото, PDF и публикацией;</a:t>
            </a:r>
            <a:endParaRPr lang="en-US" sz="950" dirty="0"/>
          </a:p>
          <a:p>
            <a:pPr marL="0" indent="0">
              <a:buNone/>
            </a:pPr>
            <a:r>
              <a:rPr lang="en-US" sz="95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понятный цифровой след по каждой выполненной работе.</a:t>
            </a:r>
            <a:endParaRPr lang="en-US" sz="950" dirty="0"/>
          </a:p>
        </p:txBody>
      </p:sp>
      <p:sp>
        <p:nvSpPr>
          <p:cNvPr id="33" name="Shape 31"/>
          <p:cNvSpPr/>
          <p:nvPr/>
        </p:nvSpPr>
        <p:spPr>
          <a:xfrm>
            <a:off x="6327648" y="3867473"/>
            <a:ext cx="5303520" cy="1906310"/>
          </a:xfrm>
          <a:prstGeom prst="roundRect">
            <a:avLst>
              <a:gd name="adj" fmla="val 3419"/>
            </a:avLst>
          </a:prstGeom>
          <a:solidFill>
            <a:srgbClr val="222222"/>
          </a:solidFill>
          <a:ln w="15240">
            <a:solidFill>
              <a:srgbClr val="222222"/>
            </a:solidFill>
            <a:prstDash val="solid"/>
          </a:ln>
          <a:effectLst>
            <a:outerShdw blurRad="12700" dist="508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34" name="Text 32"/>
          <p:cNvSpPr/>
          <p:nvPr/>
        </p:nvSpPr>
        <p:spPr>
          <a:xfrm>
            <a:off x="6620256" y="4141793"/>
            <a:ext cx="6400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Итог</a:t>
            </a:r>
            <a:endParaRPr lang="en-US" sz="1050" dirty="0"/>
          </a:p>
        </p:txBody>
      </p:sp>
      <p:sp>
        <p:nvSpPr>
          <p:cNvPr id="35" name="Text 33"/>
          <p:cNvSpPr/>
          <p:nvPr/>
        </p:nvSpPr>
        <p:spPr>
          <a:xfrm>
            <a:off x="6601968" y="4470977"/>
            <a:ext cx="4681728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AVTOPILOT</a:t>
            </a:r>
            <a:r>
              <a:rPr lang="ru-RU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 помогает </a:t>
            </a:r>
            <a:r>
              <a:rPr lang="en-US" sz="12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сервису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</a:t>
            </a:r>
            <a:r>
              <a:rPr lang="en-US" sz="12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бирать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данные голосом, дополнять их фото, </a:t>
            </a:r>
            <a:r>
              <a:rPr lang="en-US" sz="12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оформлять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документы и превращать выполненные работы в </a:t>
            </a:r>
            <a:r>
              <a:rPr lang="en-US" sz="12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готовый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5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контент</a:t>
            </a:r>
            <a:r>
              <a:rPr lang="ru-RU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для сайта и соцсетей</a:t>
            </a: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250" dirty="0"/>
          </a:p>
        </p:txBody>
      </p:sp>
      <p:sp>
        <p:nvSpPr>
          <p:cNvPr id="36" name="Text 9">
            <a:extLst>
              <a:ext uri="{FF2B5EF4-FFF2-40B4-BE49-F238E27FC236}">
                <a16:creationId xmlns:a16="http://schemas.microsoft.com/office/drawing/2014/main" id="{1E0270FA-69EC-42F0-B66F-103246E4F021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37" name="Shape 2">
            <a:extLst>
              <a:ext uri="{FF2B5EF4-FFF2-40B4-BE49-F238E27FC236}">
                <a16:creationId xmlns:a16="http://schemas.microsoft.com/office/drawing/2014/main" id="{BDF103FA-D868-4327-B2D8-A187295EB074}"/>
              </a:ext>
            </a:extLst>
          </p:cNvPr>
          <p:cNvSpPr/>
          <p:nvPr/>
        </p:nvSpPr>
        <p:spPr>
          <a:xfrm>
            <a:off x="10465905" y="201168"/>
            <a:ext cx="1280160" cy="256032"/>
          </a:xfrm>
          <a:prstGeom prst="roundRect">
            <a:avLst>
              <a:gd name="adj" fmla="val 2142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8" name="Text 3">
            <a:extLst>
              <a:ext uri="{FF2B5EF4-FFF2-40B4-BE49-F238E27FC236}">
                <a16:creationId xmlns:a16="http://schemas.microsoft.com/office/drawing/2014/main" id="{9B233085-3F4E-428E-8AF9-4A5DFF1224F9}"/>
              </a:ext>
            </a:extLst>
          </p:cNvPr>
          <p:cNvSpPr/>
          <p:nvPr/>
        </p:nvSpPr>
        <p:spPr>
          <a:xfrm>
            <a:off x="10465905" y="219456"/>
            <a:ext cx="1280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5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Бот</a:t>
            </a:r>
            <a:endParaRPr lang="en-US" sz="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1269</Words>
  <Application>Microsoft Office PowerPoint</Application>
  <PresentationFormat>Широкоэкранный</PresentationFormat>
  <Paragraphs>210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AVTOPILOT.PRO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Бот AVTOPILOT PRO</dc:title>
  <dc:subject>Презентация продукта Бот</dc:subject>
  <dc:creator>OpenAI Codex</dc:creator>
  <cp:lastModifiedBy>Константин</cp:lastModifiedBy>
  <cp:revision>20</cp:revision>
  <dcterms:created xsi:type="dcterms:W3CDTF">2026-05-20T14:12:18Z</dcterms:created>
  <dcterms:modified xsi:type="dcterms:W3CDTF">2026-05-28T12:45:21Z</dcterms:modified>
</cp:coreProperties>
</file>