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E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4" d="100"/>
          <a:sy n="104" d="100"/>
        </p:scale>
        <p:origin x="15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6298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2">
            <a:extLst>
              <a:ext uri="{FF2B5EF4-FFF2-40B4-BE49-F238E27FC236}">
                <a16:creationId xmlns:a16="http://schemas.microsoft.com/office/drawing/2014/main" id="{38C89995-BE2C-43D2-8130-C2648C57CC5D}"/>
              </a:ext>
            </a:extLst>
          </p:cNvPr>
          <p:cNvSpPr/>
          <p:nvPr/>
        </p:nvSpPr>
        <p:spPr>
          <a:xfrm>
            <a:off x="546412" y="687870"/>
            <a:ext cx="2856221" cy="328020"/>
          </a:xfrm>
          <a:prstGeom prst="roundRect">
            <a:avLst>
              <a:gd name="adj" fmla="val 15625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7" name="Text 9">
            <a:extLst>
              <a:ext uri="{FF2B5EF4-FFF2-40B4-BE49-F238E27FC236}">
                <a16:creationId xmlns:a16="http://schemas.microsoft.com/office/drawing/2014/main" id="{0A41A4EE-8644-4768-A5D9-7B2AC3DFEBCA}"/>
              </a:ext>
            </a:extLst>
          </p:cNvPr>
          <p:cNvSpPr/>
          <p:nvPr/>
        </p:nvSpPr>
        <p:spPr>
          <a:xfrm>
            <a:off x="682918" y="1074126"/>
            <a:ext cx="27197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66AF3"/>
                </a:solidFill>
                <a:latin typeface="Arial" pitchFamily="34" charset="0"/>
                <a:cs typeface="Arial" pitchFamily="34" charset="-120"/>
              </a:rPr>
              <a:t>Max/Telegram/WhatsApp</a:t>
            </a:r>
            <a:endParaRPr lang="en-US" sz="1200" dirty="0"/>
          </a:p>
        </p:txBody>
      </p:sp>
      <p:sp>
        <p:nvSpPr>
          <p:cNvPr id="58" name="Shape 16">
            <a:extLst>
              <a:ext uri="{FF2B5EF4-FFF2-40B4-BE49-F238E27FC236}">
                <a16:creationId xmlns:a16="http://schemas.microsoft.com/office/drawing/2014/main" id="{F6CDB0F0-811E-4557-A8CE-3448C1CF73A9}"/>
              </a:ext>
            </a:extLst>
          </p:cNvPr>
          <p:cNvSpPr/>
          <p:nvPr/>
        </p:nvSpPr>
        <p:spPr>
          <a:xfrm>
            <a:off x="4781005" y="3912880"/>
            <a:ext cx="3349065" cy="2340424"/>
          </a:xfrm>
          <a:prstGeom prst="roundRect">
            <a:avLst>
              <a:gd name="adj" fmla="val 4762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9" name="Shape 17">
            <a:extLst>
              <a:ext uri="{FF2B5EF4-FFF2-40B4-BE49-F238E27FC236}">
                <a16:creationId xmlns:a16="http://schemas.microsoft.com/office/drawing/2014/main" id="{D63E1E9E-14FD-4F06-9F34-E4FADC1D1899}"/>
              </a:ext>
            </a:extLst>
          </p:cNvPr>
          <p:cNvSpPr/>
          <p:nvPr/>
        </p:nvSpPr>
        <p:spPr>
          <a:xfrm>
            <a:off x="4903709" y="3724868"/>
            <a:ext cx="625450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60" name="Text 18">
            <a:extLst>
              <a:ext uri="{FF2B5EF4-FFF2-40B4-BE49-F238E27FC236}">
                <a16:creationId xmlns:a16="http://schemas.microsoft.com/office/drawing/2014/main" id="{4B66FD72-551D-4334-B4A3-330880B3BAAB}"/>
              </a:ext>
            </a:extLst>
          </p:cNvPr>
          <p:cNvSpPr/>
          <p:nvPr/>
        </p:nvSpPr>
        <p:spPr>
          <a:xfrm>
            <a:off x="4995149" y="3783869"/>
            <a:ext cx="62545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endParaRPr lang="en-US" sz="760" dirty="0"/>
          </a:p>
        </p:txBody>
      </p:sp>
      <p:sp>
        <p:nvSpPr>
          <p:cNvPr id="61" name="Shape 10">
            <a:extLst>
              <a:ext uri="{FF2B5EF4-FFF2-40B4-BE49-F238E27FC236}">
                <a16:creationId xmlns:a16="http://schemas.microsoft.com/office/drawing/2014/main" id="{423E2660-8EEC-4887-BE23-9C02A65AF7A8}"/>
              </a:ext>
            </a:extLst>
          </p:cNvPr>
          <p:cNvSpPr/>
          <p:nvPr/>
        </p:nvSpPr>
        <p:spPr>
          <a:xfrm>
            <a:off x="4781005" y="872244"/>
            <a:ext cx="3349065" cy="2815520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2" name="Shape 11">
            <a:extLst>
              <a:ext uri="{FF2B5EF4-FFF2-40B4-BE49-F238E27FC236}">
                <a16:creationId xmlns:a16="http://schemas.microsoft.com/office/drawing/2014/main" id="{2B23CA5B-1E4C-4EA5-AAB7-350F59C2E4BD}"/>
              </a:ext>
            </a:extLst>
          </p:cNvPr>
          <p:cNvSpPr/>
          <p:nvPr/>
        </p:nvSpPr>
        <p:spPr>
          <a:xfrm>
            <a:off x="4895387" y="671575"/>
            <a:ext cx="740787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63" name="Text 12">
            <a:extLst>
              <a:ext uri="{FF2B5EF4-FFF2-40B4-BE49-F238E27FC236}">
                <a16:creationId xmlns:a16="http://schemas.microsoft.com/office/drawing/2014/main" id="{3ED22FF6-2A14-4FEA-B538-791FE9F757F6}"/>
              </a:ext>
            </a:extLst>
          </p:cNvPr>
          <p:cNvSpPr/>
          <p:nvPr/>
        </p:nvSpPr>
        <p:spPr>
          <a:xfrm>
            <a:off x="4973172" y="708477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Аудитория</a:t>
            </a:r>
            <a:endParaRPr lang="en-US" sz="760" dirty="0"/>
          </a:p>
        </p:txBody>
      </p:sp>
      <p:sp>
        <p:nvSpPr>
          <p:cNvPr id="64" name="Shape 13">
            <a:extLst>
              <a:ext uri="{FF2B5EF4-FFF2-40B4-BE49-F238E27FC236}">
                <a16:creationId xmlns:a16="http://schemas.microsoft.com/office/drawing/2014/main" id="{13B8933B-084D-49AE-A01D-5DDCCEB62D44}"/>
              </a:ext>
            </a:extLst>
          </p:cNvPr>
          <p:cNvSpPr/>
          <p:nvPr/>
        </p:nvSpPr>
        <p:spPr>
          <a:xfrm>
            <a:off x="8325743" y="858982"/>
            <a:ext cx="3166200" cy="5394322"/>
          </a:xfrm>
          <a:prstGeom prst="roundRect">
            <a:avLst>
              <a:gd name="adj" fmla="val 4762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6" name="Shape 0">
            <a:extLst>
              <a:ext uri="{FF2B5EF4-FFF2-40B4-BE49-F238E27FC236}">
                <a16:creationId xmlns:a16="http://schemas.microsoft.com/office/drawing/2014/main" id="{34759CF2-65D7-4218-96EB-0EA4889AB64B}"/>
              </a:ext>
            </a:extLst>
          </p:cNvPr>
          <p:cNvSpPr/>
          <p:nvPr/>
        </p:nvSpPr>
        <p:spPr>
          <a:xfrm>
            <a:off x="0" y="0"/>
            <a:ext cx="12191695" cy="84696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7" name="Shape 1">
            <a:extLst>
              <a:ext uri="{FF2B5EF4-FFF2-40B4-BE49-F238E27FC236}">
                <a16:creationId xmlns:a16="http://schemas.microsoft.com/office/drawing/2014/main" id="{A8A9F7A1-04E1-4F0E-B2D2-05B3CCE1B6B5}"/>
              </a:ext>
            </a:extLst>
          </p:cNvPr>
          <p:cNvSpPr/>
          <p:nvPr/>
        </p:nvSpPr>
        <p:spPr>
          <a:xfrm>
            <a:off x="566928" y="1463051"/>
            <a:ext cx="3886200" cy="4892576"/>
          </a:xfrm>
          <a:prstGeom prst="roundRect">
            <a:avLst>
              <a:gd name="adj" fmla="val 1882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20320" dist="10160" dir="2700000" algn="bl" rotWithShape="0">
              <a:srgbClr val="000000">
                <a:alpha val="16000"/>
              </a:srgbClr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29" name="Text 3">
            <a:extLst>
              <a:ext uri="{FF2B5EF4-FFF2-40B4-BE49-F238E27FC236}">
                <a16:creationId xmlns:a16="http://schemas.microsoft.com/office/drawing/2014/main" id="{F78B86E0-F5B5-498B-A880-44A15B413A3F}"/>
              </a:ext>
            </a:extLst>
          </p:cNvPr>
          <p:cNvSpPr/>
          <p:nvPr/>
        </p:nvSpPr>
        <p:spPr>
          <a:xfrm>
            <a:off x="684492" y="731173"/>
            <a:ext cx="3349065" cy="222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4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1400" dirty="0"/>
          </a:p>
        </p:txBody>
      </p:sp>
      <p:sp>
        <p:nvSpPr>
          <p:cNvPr id="30" name="Text 4">
            <a:extLst>
              <a:ext uri="{FF2B5EF4-FFF2-40B4-BE49-F238E27FC236}">
                <a16:creationId xmlns:a16="http://schemas.microsoft.com/office/drawing/2014/main" id="{FB49164B-A568-4ABC-936C-0F2C51F146A6}"/>
              </a:ext>
            </a:extLst>
          </p:cNvPr>
          <p:cNvSpPr/>
          <p:nvPr/>
        </p:nvSpPr>
        <p:spPr>
          <a:xfrm>
            <a:off x="894807" y="1770887"/>
            <a:ext cx="2560320" cy="7969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4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r>
              <a:rPr lang="ru-RU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en-US" sz="2400" dirty="0"/>
          </a:p>
          <a:p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клиентов</a:t>
            </a:r>
            <a:endParaRPr lang="en-US" sz="2400" dirty="0"/>
          </a:p>
        </p:txBody>
      </p:sp>
      <p:sp>
        <p:nvSpPr>
          <p:cNvPr id="31" name="Text 5">
            <a:extLst>
              <a:ext uri="{FF2B5EF4-FFF2-40B4-BE49-F238E27FC236}">
                <a16:creationId xmlns:a16="http://schemas.microsoft.com/office/drawing/2014/main" id="{F4FBA852-1B90-4C12-A70C-1D8312BCDAB8}"/>
              </a:ext>
            </a:extLst>
          </p:cNvPr>
          <p:cNvSpPr/>
          <p:nvPr/>
        </p:nvSpPr>
        <p:spPr>
          <a:xfrm>
            <a:off x="894807" y="2784567"/>
            <a:ext cx="2880360" cy="90319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Автоматизируйте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рекламные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сервисные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своей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выбирайте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аудиторию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задавайте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прикладывайте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изображение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контролируйте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010" dirty="0"/>
          </a:p>
        </p:txBody>
      </p:sp>
      <p:sp>
        <p:nvSpPr>
          <p:cNvPr id="32" name="Text 6">
            <a:extLst>
              <a:ext uri="{FF2B5EF4-FFF2-40B4-BE49-F238E27FC236}">
                <a16:creationId xmlns:a16="http://schemas.microsoft.com/office/drawing/2014/main" id="{C0FC82AF-23D8-4DB9-9C56-BAA9CD477D0C}"/>
              </a:ext>
            </a:extLst>
          </p:cNvPr>
          <p:cNvSpPr/>
          <p:nvPr/>
        </p:nvSpPr>
        <p:spPr>
          <a:xfrm>
            <a:off x="894805" y="3581857"/>
            <a:ext cx="2743200" cy="13549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помогает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делать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персональные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предложения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ручной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подготовки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каждого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сложной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отдельной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CRM-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кампании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</a:p>
          <a:p>
            <a:endParaRPr lang="en-US" sz="970" dirty="0">
              <a:solidFill>
                <a:srgbClr val="D7E4F0"/>
              </a:solidFill>
              <a:latin typeface="Arial" pitchFamily="34" charset="0"/>
              <a:cs typeface="Arial" pitchFamily="34" charset="-120"/>
            </a:endParaRPr>
          </a:p>
          <a:p>
            <a:endParaRPr lang="en-US" sz="970" dirty="0"/>
          </a:p>
        </p:txBody>
      </p:sp>
      <p:sp>
        <p:nvSpPr>
          <p:cNvPr id="33" name="Text 7">
            <a:extLst>
              <a:ext uri="{FF2B5EF4-FFF2-40B4-BE49-F238E27FC236}">
                <a16:creationId xmlns:a16="http://schemas.microsoft.com/office/drawing/2014/main" id="{A0C630E5-A782-4F51-8B4E-F8D387B5547C}"/>
              </a:ext>
            </a:extLst>
          </p:cNvPr>
          <p:cNvSpPr/>
          <p:nvPr/>
        </p:nvSpPr>
        <p:spPr>
          <a:xfrm>
            <a:off x="894807" y="5921397"/>
            <a:ext cx="1645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8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Презентация для клиентов</a:t>
            </a:r>
            <a:endParaRPr lang="en-US" sz="780" dirty="0"/>
          </a:p>
        </p:txBody>
      </p:sp>
      <p:sp>
        <p:nvSpPr>
          <p:cNvPr id="35" name="Text 9">
            <a:extLst>
              <a:ext uri="{FF2B5EF4-FFF2-40B4-BE49-F238E27FC236}">
                <a16:creationId xmlns:a16="http://schemas.microsoft.com/office/drawing/2014/main" id="{689F34FF-5576-4061-A34D-B6A70B7EB1FA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5" name="Text 19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750" dirty="0"/>
          </a:p>
        </p:txBody>
      </p:sp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7981BE1D-F700-41C5-BBA7-C8CA8C4F60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799" y="4128017"/>
            <a:ext cx="2854207" cy="1990231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99E8F0F6-AA48-448A-ACB3-F1EEF5845B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8" t="-206" r="29613" b="1208"/>
          <a:stretch/>
        </p:blipFill>
        <p:spPr>
          <a:xfrm>
            <a:off x="4976677" y="961909"/>
            <a:ext cx="2819160" cy="2677635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379" y="1074125"/>
            <a:ext cx="2321600" cy="5036691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65" name="Shape 14">
            <a:extLst>
              <a:ext uri="{FF2B5EF4-FFF2-40B4-BE49-F238E27FC236}">
                <a16:creationId xmlns:a16="http://schemas.microsoft.com/office/drawing/2014/main" id="{98EAFA27-D418-4075-A263-EA425C652D72}"/>
              </a:ext>
            </a:extLst>
          </p:cNvPr>
          <p:cNvSpPr/>
          <p:nvPr/>
        </p:nvSpPr>
        <p:spPr>
          <a:xfrm>
            <a:off x="8456063" y="698987"/>
            <a:ext cx="1143344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66" name="Text 15">
            <a:extLst>
              <a:ext uri="{FF2B5EF4-FFF2-40B4-BE49-F238E27FC236}">
                <a16:creationId xmlns:a16="http://schemas.microsoft.com/office/drawing/2014/main" id="{64D29214-AD3D-43B8-B8A5-161ECE1DE499}"/>
              </a:ext>
            </a:extLst>
          </p:cNvPr>
          <p:cNvSpPr/>
          <p:nvPr/>
        </p:nvSpPr>
        <p:spPr>
          <a:xfrm>
            <a:off x="8547502" y="767282"/>
            <a:ext cx="1169892" cy="1153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 сообщения</a:t>
            </a:r>
            <a:endParaRPr lang="en-US" sz="76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7">
            <a:extLst>
              <a:ext uri="{FF2B5EF4-FFF2-40B4-BE49-F238E27FC236}">
                <a16:creationId xmlns:a16="http://schemas.microsoft.com/office/drawing/2014/main" id="{9F830CDB-61D8-4895-A1BF-8CF27774AEF3}"/>
              </a:ext>
            </a:extLst>
          </p:cNvPr>
          <p:cNvSpPr/>
          <p:nvPr/>
        </p:nvSpPr>
        <p:spPr>
          <a:xfrm>
            <a:off x="56692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7" name="Shape 8">
            <a:extLst>
              <a:ext uri="{FF2B5EF4-FFF2-40B4-BE49-F238E27FC236}">
                <a16:creationId xmlns:a16="http://schemas.microsoft.com/office/drawing/2014/main" id="{5592BC54-F2BA-4C42-AFD8-770B26B7A8E4}"/>
              </a:ext>
            </a:extLst>
          </p:cNvPr>
          <p:cNvSpPr/>
          <p:nvPr/>
        </p:nvSpPr>
        <p:spPr>
          <a:xfrm>
            <a:off x="71323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38" name="Text 9">
            <a:extLst>
              <a:ext uri="{FF2B5EF4-FFF2-40B4-BE49-F238E27FC236}">
                <a16:creationId xmlns:a16="http://schemas.microsoft.com/office/drawing/2014/main" id="{E521FAE5-C723-4ADC-BE3E-F707D8D8C10A}"/>
              </a:ext>
            </a:extLst>
          </p:cNvPr>
          <p:cNvSpPr/>
          <p:nvPr/>
        </p:nvSpPr>
        <p:spPr>
          <a:xfrm>
            <a:off x="72194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760" dirty="0"/>
          </a:p>
        </p:txBody>
      </p:sp>
      <p:sp>
        <p:nvSpPr>
          <p:cNvPr id="39" name="Text 10">
            <a:extLst>
              <a:ext uri="{FF2B5EF4-FFF2-40B4-BE49-F238E27FC236}">
                <a16:creationId xmlns:a16="http://schemas.microsoft.com/office/drawing/2014/main" id="{0414E233-C6B1-4FC5-B959-D4696986F0B5}"/>
              </a:ext>
            </a:extLst>
          </p:cNvPr>
          <p:cNvSpPr/>
          <p:nvPr/>
        </p:nvSpPr>
        <p:spPr>
          <a:xfrm>
            <a:off x="1041546" y="1831415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Сегментация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базы</a:t>
            </a:r>
            <a:endParaRPr lang="en-US" sz="1100" dirty="0"/>
          </a:p>
        </p:txBody>
      </p:sp>
      <p:sp>
        <p:nvSpPr>
          <p:cNvPr id="40" name="Text 11">
            <a:extLst>
              <a:ext uri="{FF2B5EF4-FFF2-40B4-BE49-F238E27FC236}">
                <a16:creationId xmlns:a16="http://schemas.microsoft.com/office/drawing/2014/main" id="{56079E4C-EC6A-4750-8EB8-3E1623714CBA}"/>
              </a:ext>
            </a:extLst>
          </p:cNvPr>
          <p:cNvSpPr/>
          <p:nvPr/>
        </p:nvSpPr>
        <p:spPr>
          <a:xfrm>
            <a:off x="721940" y="2214593"/>
            <a:ext cx="1911531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отбирать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получателей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товарам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услугам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автомобилям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входящим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сообщениям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доставкам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оценкам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заказов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41" name="Shape 12">
            <a:extLst>
              <a:ext uri="{FF2B5EF4-FFF2-40B4-BE49-F238E27FC236}">
                <a16:creationId xmlns:a16="http://schemas.microsoft.com/office/drawing/2014/main" id="{0EAE5C4B-4FC5-4BC6-9E8D-160301E8E3C6}"/>
              </a:ext>
            </a:extLst>
          </p:cNvPr>
          <p:cNvSpPr/>
          <p:nvPr/>
        </p:nvSpPr>
        <p:spPr>
          <a:xfrm>
            <a:off x="349300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2" name="Shape 13">
            <a:extLst>
              <a:ext uri="{FF2B5EF4-FFF2-40B4-BE49-F238E27FC236}">
                <a16:creationId xmlns:a16="http://schemas.microsoft.com/office/drawing/2014/main" id="{13E654E4-1D0A-48C0-94EB-073F2609113D}"/>
              </a:ext>
            </a:extLst>
          </p:cNvPr>
          <p:cNvSpPr/>
          <p:nvPr/>
        </p:nvSpPr>
        <p:spPr>
          <a:xfrm>
            <a:off x="363931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3" name="Text 14">
            <a:extLst>
              <a:ext uri="{FF2B5EF4-FFF2-40B4-BE49-F238E27FC236}">
                <a16:creationId xmlns:a16="http://schemas.microsoft.com/office/drawing/2014/main" id="{1044BE6F-CDAA-44B0-BC70-D794E9304917}"/>
              </a:ext>
            </a:extLst>
          </p:cNvPr>
          <p:cNvSpPr/>
          <p:nvPr/>
        </p:nvSpPr>
        <p:spPr>
          <a:xfrm>
            <a:off x="364802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760" dirty="0"/>
          </a:p>
        </p:txBody>
      </p:sp>
      <p:sp>
        <p:nvSpPr>
          <p:cNvPr id="44" name="Text 15">
            <a:extLst>
              <a:ext uri="{FF2B5EF4-FFF2-40B4-BE49-F238E27FC236}">
                <a16:creationId xmlns:a16="http://schemas.microsoft.com/office/drawing/2014/main" id="{40B8A6E3-65EA-4323-92CB-3BFC47C2D4C1}"/>
              </a:ext>
            </a:extLst>
          </p:cNvPr>
          <p:cNvSpPr/>
          <p:nvPr/>
        </p:nvSpPr>
        <p:spPr>
          <a:xfrm>
            <a:off x="3967626" y="1854380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Гибкий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запуск</a:t>
            </a:r>
            <a:endParaRPr lang="en-US" sz="1100" dirty="0"/>
          </a:p>
        </p:txBody>
      </p:sp>
      <p:sp>
        <p:nvSpPr>
          <p:cNvPr id="45" name="Text 16">
            <a:extLst>
              <a:ext uri="{FF2B5EF4-FFF2-40B4-BE49-F238E27FC236}">
                <a16:creationId xmlns:a16="http://schemas.microsoft.com/office/drawing/2014/main" id="{B98026C8-0888-4607-B035-591670898457}"/>
              </a:ext>
            </a:extLst>
          </p:cNvPr>
          <p:cNvSpPr/>
          <p:nvPr/>
        </p:nvSpPr>
        <p:spPr>
          <a:xfrm>
            <a:off x="3648020" y="2214593"/>
            <a:ext cx="1911531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Указывается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планируемая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старта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окно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часам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чтобы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беспокоить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клиентов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неудобное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46" name="Shape 17">
            <a:extLst>
              <a:ext uri="{FF2B5EF4-FFF2-40B4-BE49-F238E27FC236}">
                <a16:creationId xmlns:a16="http://schemas.microsoft.com/office/drawing/2014/main" id="{D404764D-3F30-4EB9-926D-8A90FCEFC443}"/>
              </a:ext>
            </a:extLst>
          </p:cNvPr>
          <p:cNvSpPr/>
          <p:nvPr/>
        </p:nvSpPr>
        <p:spPr>
          <a:xfrm>
            <a:off x="641908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7" name="Shape 18">
            <a:extLst>
              <a:ext uri="{FF2B5EF4-FFF2-40B4-BE49-F238E27FC236}">
                <a16:creationId xmlns:a16="http://schemas.microsoft.com/office/drawing/2014/main" id="{82555914-0537-42E5-A193-FFC4BE3045ED}"/>
              </a:ext>
            </a:extLst>
          </p:cNvPr>
          <p:cNvSpPr/>
          <p:nvPr/>
        </p:nvSpPr>
        <p:spPr>
          <a:xfrm>
            <a:off x="656539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8" name="Text 19">
            <a:extLst>
              <a:ext uri="{FF2B5EF4-FFF2-40B4-BE49-F238E27FC236}">
                <a16:creationId xmlns:a16="http://schemas.microsoft.com/office/drawing/2014/main" id="{E0604733-6109-408F-B034-010FA9048D75}"/>
              </a:ext>
            </a:extLst>
          </p:cNvPr>
          <p:cNvSpPr/>
          <p:nvPr/>
        </p:nvSpPr>
        <p:spPr>
          <a:xfrm>
            <a:off x="657410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760" dirty="0"/>
          </a:p>
        </p:txBody>
      </p:sp>
      <p:sp>
        <p:nvSpPr>
          <p:cNvPr id="49" name="Text 20">
            <a:extLst>
              <a:ext uri="{FF2B5EF4-FFF2-40B4-BE49-F238E27FC236}">
                <a16:creationId xmlns:a16="http://schemas.microsoft.com/office/drawing/2014/main" id="{B7AD8F71-20D2-435F-B1FE-2C9116211950}"/>
              </a:ext>
            </a:extLst>
          </p:cNvPr>
          <p:cNvSpPr/>
          <p:nvPr/>
        </p:nvSpPr>
        <p:spPr>
          <a:xfrm>
            <a:off x="6893706" y="1854380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медиа</a:t>
            </a:r>
            <a:endParaRPr lang="en-US" sz="1100" dirty="0"/>
          </a:p>
        </p:txBody>
      </p:sp>
      <p:sp>
        <p:nvSpPr>
          <p:cNvPr id="50" name="Text 21">
            <a:extLst>
              <a:ext uri="{FF2B5EF4-FFF2-40B4-BE49-F238E27FC236}">
                <a16:creationId xmlns:a16="http://schemas.microsoft.com/office/drawing/2014/main" id="{54B6E5E2-61AE-4E45-BBE5-150C70AC62E9}"/>
              </a:ext>
            </a:extLst>
          </p:cNvPr>
          <p:cNvSpPr/>
          <p:nvPr/>
        </p:nvSpPr>
        <p:spPr>
          <a:xfrm>
            <a:off x="6574100" y="2214593"/>
            <a:ext cx="1911531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добавить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персональные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переменные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изображение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подпись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отдельный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файл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51" name="Shape 22">
            <a:extLst>
              <a:ext uri="{FF2B5EF4-FFF2-40B4-BE49-F238E27FC236}">
                <a16:creationId xmlns:a16="http://schemas.microsoft.com/office/drawing/2014/main" id="{B3E9231C-7CF8-48E2-BF47-AA15C73AB8B6}"/>
              </a:ext>
            </a:extLst>
          </p:cNvPr>
          <p:cNvSpPr/>
          <p:nvPr/>
        </p:nvSpPr>
        <p:spPr>
          <a:xfrm>
            <a:off x="934516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2" name="Shape 23">
            <a:extLst>
              <a:ext uri="{FF2B5EF4-FFF2-40B4-BE49-F238E27FC236}">
                <a16:creationId xmlns:a16="http://schemas.microsoft.com/office/drawing/2014/main" id="{E3F82FC0-5C91-47D5-A986-85B861A9ABC3}"/>
              </a:ext>
            </a:extLst>
          </p:cNvPr>
          <p:cNvSpPr/>
          <p:nvPr/>
        </p:nvSpPr>
        <p:spPr>
          <a:xfrm>
            <a:off x="949147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3" name="Text 24">
            <a:extLst>
              <a:ext uri="{FF2B5EF4-FFF2-40B4-BE49-F238E27FC236}">
                <a16:creationId xmlns:a16="http://schemas.microsoft.com/office/drawing/2014/main" id="{FA6DC567-230E-4961-AD36-B09E26B0D8CE}"/>
              </a:ext>
            </a:extLst>
          </p:cNvPr>
          <p:cNvSpPr/>
          <p:nvPr/>
        </p:nvSpPr>
        <p:spPr>
          <a:xfrm>
            <a:off x="950018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760" dirty="0"/>
          </a:p>
        </p:txBody>
      </p:sp>
      <p:sp>
        <p:nvSpPr>
          <p:cNvPr id="54" name="Text 25">
            <a:extLst>
              <a:ext uri="{FF2B5EF4-FFF2-40B4-BE49-F238E27FC236}">
                <a16:creationId xmlns:a16="http://schemas.microsoft.com/office/drawing/2014/main" id="{475E4CA9-6622-463B-916A-2F9169A22C3C}"/>
              </a:ext>
            </a:extLst>
          </p:cNvPr>
          <p:cNvSpPr/>
          <p:nvPr/>
        </p:nvSpPr>
        <p:spPr>
          <a:xfrm>
            <a:off x="9819786" y="1831415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endParaRPr lang="en-US" sz="1100" dirty="0"/>
          </a:p>
        </p:txBody>
      </p:sp>
      <p:sp>
        <p:nvSpPr>
          <p:cNvPr id="55" name="Text 26">
            <a:extLst>
              <a:ext uri="{FF2B5EF4-FFF2-40B4-BE49-F238E27FC236}">
                <a16:creationId xmlns:a16="http://schemas.microsoft.com/office/drawing/2014/main" id="{C18E7775-6160-413F-9D82-D49BBC222B80}"/>
              </a:ext>
            </a:extLst>
          </p:cNvPr>
          <p:cNvSpPr/>
          <p:nvPr/>
        </p:nvSpPr>
        <p:spPr>
          <a:xfrm>
            <a:off x="9500180" y="2214593"/>
            <a:ext cx="1911531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возможность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остановить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рассылку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таблица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датами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постановки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доставки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прочтения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56" name="Shape 27">
            <a:extLst>
              <a:ext uri="{FF2B5EF4-FFF2-40B4-BE49-F238E27FC236}">
                <a16:creationId xmlns:a16="http://schemas.microsoft.com/office/drawing/2014/main" id="{6230EC55-4852-479E-9473-DF835640E38B}"/>
              </a:ext>
            </a:extLst>
          </p:cNvPr>
          <p:cNvSpPr/>
          <p:nvPr/>
        </p:nvSpPr>
        <p:spPr>
          <a:xfrm>
            <a:off x="548640" y="3809736"/>
            <a:ext cx="5435654" cy="1644074"/>
          </a:xfrm>
          <a:prstGeom prst="roundRect">
            <a:avLst>
              <a:gd name="adj" fmla="val 3556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0" name="Text 31">
            <a:extLst>
              <a:ext uri="{FF2B5EF4-FFF2-40B4-BE49-F238E27FC236}">
                <a16:creationId xmlns:a16="http://schemas.microsoft.com/office/drawing/2014/main" id="{DB017063-E19D-4437-8275-A237995BEFE7}"/>
              </a:ext>
            </a:extLst>
          </p:cNvPr>
          <p:cNvSpPr/>
          <p:nvPr/>
        </p:nvSpPr>
        <p:spPr>
          <a:xfrm>
            <a:off x="1041546" y="4008053"/>
            <a:ext cx="4277148" cy="1150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подходит</a:t>
            </a:r>
            <a:endParaRPr lang="en-US" sz="1400" dirty="0">
              <a:solidFill>
                <a:schemeClr val="bg1"/>
              </a:solidFill>
            </a:endParaRPr>
          </a:p>
          <a:p>
            <a:pPr algn="ctr"/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акций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сервисных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предложений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повторных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касаний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базе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790041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ю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ассылки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позволяют быстро выбрать нужную клиентскую аудиторию и отправить ей персональное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предложение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MAX/Telegram/WhatsApp</a:t>
            </a:r>
            <a:endParaRPr lang="en-US" sz="980" dirty="0"/>
          </a:p>
        </p:txBody>
      </p:sp>
      <p:sp>
        <p:nvSpPr>
          <p:cNvPr id="35" name="Text 9">
            <a:extLst>
              <a:ext uri="{FF2B5EF4-FFF2-40B4-BE49-F238E27FC236}">
                <a16:creationId xmlns:a16="http://schemas.microsoft.com/office/drawing/2014/main" id="{74F4AC3B-05F9-4C42-B858-217467AC59BC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B03544FF-494D-4474-A6F0-30F0511BBA3B}"/>
              </a:ext>
            </a:extLst>
          </p:cNvPr>
          <p:cNvSpPr/>
          <p:nvPr/>
        </p:nvSpPr>
        <p:spPr>
          <a:xfrm>
            <a:off x="543411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5" name="Shape 8">
            <a:extLst>
              <a:ext uri="{FF2B5EF4-FFF2-40B4-BE49-F238E27FC236}">
                <a16:creationId xmlns:a16="http://schemas.microsoft.com/office/drawing/2014/main" id="{4A8F239F-5D6A-4C30-B3E4-0773FD135E68}"/>
              </a:ext>
            </a:extLst>
          </p:cNvPr>
          <p:cNvSpPr/>
          <p:nvPr/>
        </p:nvSpPr>
        <p:spPr>
          <a:xfrm>
            <a:off x="1183491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6" name="Text 9">
            <a:extLst>
              <a:ext uri="{FF2B5EF4-FFF2-40B4-BE49-F238E27FC236}">
                <a16:creationId xmlns:a16="http://schemas.microsoft.com/office/drawing/2014/main" id="{454E6772-FD72-4173-83D6-B86CA3765B4D}"/>
              </a:ext>
            </a:extLst>
          </p:cNvPr>
          <p:cNvSpPr/>
          <p:nvPr/>
        </p:nvSpPr>
        <p:spPr>
          <a:xfrm>
            <a:off x="1183491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050" dirty="0"/>
          </a:p>
        </p:txBody>
      </p:sp>
      <p:sp>
        <p:nvSpPr>
          <p:cNvPr id="47" name="Text 10">
            <a:extLst>
              <a:ext uri="{FF2B5EF4-FFF2-40B4-BE49-F238E27FC236}">
                <a16:creationId xmlns:a16="http://schemas.microsoft.com/office/drawing/2014/main" id="{AC9A79B3-D3B7-4E70-A18B-2180D7087150}"/>
              </a:ext>
            </a:extLst>
          </p:cNvPr>
          <p:cNvSpPr/>
          <p:nvPr/>
        </p:nvSpPr>
        <p:spPr>
          <a:xfrm>
            <a:off x="676784" y="2646323"/>
            <a:ext cx="1417320" cy="62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Создается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документ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endParaRPr lang="en-US" sz="900" dirty="0"/>
          </a:p>
        </p:txBody>
      </p:sp>
      <p:sp>
        <p:nvSpPr>
          <p:cNvPr id="48" name="Text 11">
            <a:extLst>
              <a:ext uri="{FF2B5EF4-FFF2-40B4-BE49-F238E27FC236}">
                <a16:creationId xmlns:a16="http://schemas.microsoft.com/office/drawing/2014/main" id="{FDCE87D1-3996-4894-875B-E22C896AAB22}"/>
              </a:ext>
            </a:extLst>
          </p:cNvPr>
          <p:cNvSpPr/>
          <p:nvPr/>
        </p:nvSpPr>
        <p:spPr>
          <a:xfrm>
            <a:off x="2282085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49" name="Shape 12">
            <a:extLst>
              <a:ext uri="{FF2B5EF4-FFF2-40B4-BE49-F238E27FC236}">
                <a16:creationId xmlns:a16="http://schemas.microsoft.com/office/drawing/2014/main" id="{E16B1B49-CBC7-412F-A2B4-4E84EF13B2E7}"/>
              </a:ext>
            </a:extLst>
          </p:cNvPr>
          <p:cNvSpPr/>
          <p:nvPr/>
        </p:nvSpPr>
        <p:spPr>
          <a:xfrm>
            <a:off x="2454507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0" name="Shape 13">
            <a:extLst>
              <a:ext uri="{FF2B5EF4-FFF2-40B4-BE49-F238E27FC236}">
                <a16:creationId xmlns:a16="http://schemas.microsoft.com/office/drawing/2014/main" id="{89ABDB05-B536-4CC1-ABAE-E206394A199B}"/>
              </a:ext>
            </a:extLst>
          </p:cNvPr>
          <p:cNvSpPr/>
          <p:nvPr/>
        </p:nvSpPr>
        <p:spPr>
          <a:xfrm>
            <a:off x="3094587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1" name="Text 14">
            <a:extLst>
              <a:ext uri="{FF2B5EF4-FFF2-40B4-BE49-F238E27FC236}">
                <a16:creationId xmlns:a16="http://schemas.microsoft.com/office/drawing/2014/main" id="{E25F5322-AF37-4C9C-BB6F-126E2432A5C7}"/>
              </a:ext>
            </a:extLst>
          </p:cNvPr>
          <p:cNvSpPr/>
          <p:nvPr/>
        </p:nvSpPr>
        <p:spPr>
          <a:xfrm>
            <a:off x="3094587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50" dirty="0"/>
          </a:p>
        </p:txBody>
      </p:sp>
      <p:sp>
        <p:nvSpPr>
          <p:cNvPr id="52" name="Text 15">
            <a:extLst>
              <a:ext uri="{FF2B5EF4-FFF2-40B4-BE49-F238E27FC236}">
                <a16:creationId xmlns:a16="http://schemas.microsoft.com/office/drawing/2014/main" id="{1C100AE1-2451-474C-90C2-E70F332EDF01}"/>
              </a:ext>
            </a:extLst>
          </p:cNvPr>
          <p:cNvSpPr/>
          <p:nvPr/>
        </p:nvSpPr>
        <p:spPr>
          <a:xfrm>
            <a:off x="2587880" y="2646323"/>
            <a:ext cx="1417320" cy="62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Выбирается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старта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окно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endParaRPr lang="en-US" sz="900" dirty="0"/>
          </a:p>
        </p:txBody>
      </p:sp>
      <p:sp>
        <p:nvSpPr>
          <p:cNvPr id="53" name="Text 16">
            <a:extLst>
              <a:ext uri="{FF2B5EF4-FFF2-40B4-BE49-F238E27FC236}">
                <a16:creationId xmlns:a16="http://schemas.microsoft.com/office/drawing/2014/main" id="{2EBD25E9-2C0E-437D-8292-0410CEF9183A}"/>
              </a:ext>
            </a:extLst>
          </p:cNvPr>
          <p:cNvSpPr/>
          <p:nvPr/>
        </p:nvSpPr>
        <p:spPr>
          <a:xfrm>
            <a:off x="4193181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54" name="Shape 17">
            <a:extLst>
              <a:ext uri="{FF2B5EF4-FFF2-40B4-BE49-F238E27FC236}">
                <a16:creationId xmlns:a16="http://schemas.microsoft.com/office/drawing/2014/main" id="{0C22E7E7-22FC-4325-BB0E-E5BB319D3720}"/>
              </a:ext>
            </a:extLst>
          </p:cNvPr>
          <p:cNvSpPr/>
          <p:nvPr/>
        </p:nvSpPr>
        <p:spPr>
          <a:xfrm>
            <a:off x="4365603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5" name="Shape 18">
            <a:extLst>
              <a:ext uri="{FF2B5EF4-FFF2-40B4-BE49-F238E27FC236}">
                <a16:creationId xmlns:a16="http://schemas.microsoft.com/office/drawing/2014/main" id="{E298C31B-26A8-46C7-99A1-54D143BFE60A}"/>
              </a:ext>
            </a:extLst>
          </p:cNvPr>
          <p:cNvSpPr/>
          <p:nvPr/>
        </p:nvSpPr>
        <p:spPr>
          <a:xfrm>
            <a:off x="5005683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6" name="Text 19">
            <a:extLst>
              <a:ext uri="{FF2B5EF4-FFF2-40B4-BE49-F238E27FC236}">
                <a16:creationId xmlns:a16="http://schemas.microsoft.com/office/drawing/2014/main" id="{70D8C4E2-9B8E-4BD2-8369-D8149B674D81}"/>
              </a:ext>
            </a:extLst>
          </p:cNvPr>
          <p:cNvSpPr/>
          <p:nvPr/>
        </p:nvSpPr>
        <p:spPr>
          <a:xfrm>
            <a:off x="5005683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50" dirty="0"/>
          </a:p>
        </p:txBody>
      </p:sp>
      <p:sp>
        <p:nvSpPr>
          <p:cNvPr id="57" name="Text 20">
            <a:extLst>
              <a:ext uri="{FF2B5EF4-FFF2-40B4-BE49-F238E27FC236}">
                <a16:creationId xmlns:a16="http://schemas.microsoft.com/office/drawing/2014/main" id="{22B5FCCB-04BB-4D1D-8931-7ACBEC1E4260}"/>
              </a:ext>
            </a:extLst>
          </p:cNvPr>
          <p:cNvSpPr/>
          <p:nvPr/>
        </p:nvSpPr>
        <p:spPr>
          <a:xfrm>
            <a:off x="4498976" y="2646323"/>
            <a:ext cx="1417320" cy="62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Заполняется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ru-RU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картинка</a:t>
            </a:r>
            <a:endParaRPr lang="en-US" sz="900" dirty="0"/>
          </a:p>
        </p:txBody>
      </p:sp>
      <p:sp>
        <p:nvSpPr>
          <p:cNvPr id="58" name="Text 21">
            <a:extLst>
              <a:ext uri="{FF2B5EF4-FFF2-40B4-BE49-F238E27FC236}">
                <a16:creationId xmlns:a16="http://schemas.microsoft.com/office/drawing/2014/main" id="{88BF5E6E-0304-4398-805D-67D79C2AC98C}"/>
              </a:ext>
            </a:extLst>
          </p:cNvPr>
          <p:cNvSpPr/>
          <p:nvPr/>
        </p:nvSpPr>
        <p:spPr>
          <a:xfrm>
            <a:off x="6104277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59" name="Shape 22">
            <a:extLst>
              <a:ext uri="{FF2B5EF4-FFF2-40B4-BE49-F238E27FC236}">
                <a16:creationId xmlns:a16="http://schemas.microsoft.com/office/drawing/2014/main" id="{470ECAC8-A3BA-40CD-9230-7F2CEA3956C5}"/>
              </a:ext>
            </a:extLst>
          </p:cNvPr>
          <p:cNvSpPr/>
          <p:nvPr/>
        </p:nvSpPr>
        <p:spPr>
          <a:xfrm>
            <a:off x="6276699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0" name="Shape 23">
            <a:extLst>
              <a:ext uri="{FF2B5EF4-FFF2-40B4-BE49-F238E27FC236}">
                <a16:creationId xmlns:a16="http://schemas.microsoft.com/office/drawing/2014/main" id="{B336AA1E-65E6-4FF5-B9F8-B0ED29E78A80}"/>
              </a:ext>
            </a:extLst>
          </p:cNvPr>
          <p:cNvSpPr/>
          <p:nvPr/>
        </p:nvSpPr>
        <p:spPr>
          <a:xfrm>
            <a:off x="6916779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1" name="Text 24">
            <a:extLst>
              <a:ext uri="{FF2B5EF4-FFF2-40B4-BE49-F238E27FC236}">
                <a16:creationId xmlns:a16="http://schemas.microsoft.com/office/drawing/2014/main" id="{036744C3-4611-4AFF-B9DD-8DED69E8EBBD}"/>
              </a:ext>
            </a:extLst>
          </p:cNvPr>
          <p:cNvSpPr/>
          <p:nvPr/>
        </p:nvSpPr>
        <p:spPr>
          <a:xfrm>
            <a:off x="6916779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50" dirty="0"/>
          </a:p>
        </p:txBody>
      </p:sp>
      <p:sp>
        <p:nvSpPr>
          <p:cNvPr id="62" name="Text 25">
            <a:extLst>
              <a:ext uri="{FF2B5EF4-FFF2-40B4-BE49-F238E27FC236}">
                <a16:creationId xmlns:a16="http://schemas.microsoft.com/office/drawing/2014/main" id="{2B9C75C8-1EEC-4973-9ADE-BD245CC03427}"/>
              </a:ext>
            </a:extLst>
          </p:cNvPr>
          <p:cNvSpPr/>
          <p:nvPr/>
        </p:nvSpPr>
        <p:spPr>
          <a:xfrm>
            <a:off x="6410072" y="2646323"/>
            <a:ext cx="1417320" cy="62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Получатели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подбираются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фильтрам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загружаются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ru-RU" sz="900" dirty="0">
              <a:solidFill>
                <a:srgbClr val="222222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вручную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/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Excel</a:t>
            </a:r>
            <a:endParaRPr lang="en-US" sz="900" dirty="0"/>
          </a:p>
        </p:txBody>
      </p:sp>
      <p:sp>
        <p:nvSpPr>
          <p:cNvPr id="63" name="Text 26">
            <a:extLst>
              <a:ext uri="{FF2B5EF4-FFF2-40B4-BE49-F238E27FC236}">
                <a16:creationId xmlns:a16="http://schemas.microsoft.com/office/drawing/2014/main" id="{378DF520-740E-42D7-9A1C-A3536E07EC38}"/>
              </a:ext>
            </a:extLst>
          </p:cNvPr>
          <p:cNvSpPr/>
          <p:nvPr/>
        </p:nvSpPr>
        <p:spPr>
          <a:xfrm>
            <a:off x="8015373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64" name="Shape 27">
            <a:extLst>
              <a:ext uri="{FF2B5EF4-FFF2-40B4-BE49-F238E27FC236}">
                <a16:creationId xmlns:a16="http://schemas.microsoft.com/office/drawing/2014/main" id="{DE4CD58F-FCA7-4B1F-BF8F-D93FBB40A676}"/>
              </a:ext>
            </a:extLst>
          </p:cNvPr>
          <p:cNvSpPr/>
          <p:nvPr/>
        </p:nvSpPr>
        <p:spPr>
          <a:xfrm>
            <a:off x="8187795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5" name="Shape 28">
            <a:extLst>
              <a:ext uri="{FF2B5EF4-FFF2-40B4-BE49-F238E27FC236}">
                <a16:creationId xmlns:a16="http://schemas.microsoft.com/office/drawing/2014/main" id="{D30D3879-5E5A-4F86-A7CA-53274F4D5812}"/>
              </a:ext>
            </a:extLst>
          </p:cNvPr>
          <p:cNvSpPr/>
          <p:nvPr/>
        </p:nvSpPr>
        <p:spPr>
          <a:xfrm>
            <a:off x="8827875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6" name="Text 29">
            <a:extLst>
              <a:ext uri="{FF2B5EF4-FFF2-40B4-BE49-F238E27FC236}">
                <a16:creationId xmlns:a16="http://schemas.microsoft.com/office/drawing/2014/main" id="{48EC9889-3A7F-411C-91B3-423D94ECB877}"/>
              </a:ext>
            </a:extLst>
          </p:cNvPr>
          <p:cNvSpPr/>
          <p:nvPr/>
        </p:nvSpPr>
        <p:spPr>
          <a:xfrm>
            <a:off x="8827875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50" dirty="0"/>
          </a:p>
        </p:txBody>
      </p:sp>
      <p:sp>
        <p:nvSpPr>
          <p:cNvPr id="67" name="Text 30">
            <a:extLst>
              <a:ext uri="{FF2B5EF4-FFF2-40B4-BE49-F238E27FC236}">
                <a16:creationId xmlns:a16="http://schemas.microsoft.com/office/drawing/2014/main" id="{DFDEBC66-4E72-4293-8D30-2E2E6A833E1E}"/>
              </a:ext>
            </a:extLst>
          </p:cNvPr>
          <p:cNvSpPr/>
          <p:nvPr/>
        </p:nvSpPr>
        <p:spPr>
          <a:xfrm>
            <a:off x="8321168" y="2646323"/>
            <a:ext cx="1417320" cy="62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Пользователь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запускает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рассылку</a:t>
            </a:r>
            <a:endParaRPr lang="en-US" sz="900" dirty="0"/>
          </a:p>
        </p:txBody>
      </p:sp>
      <p:sp>
        <p:nvSpPr>
          <p:cNvPr id="68" name="Text 31">
            <a:extLst>
              <a:ext uri="{FF2B5EF4-FFF2-40B4-BE49-F238E27FC236}">
                <a16:creationId xmlns:a16="http://schemas.microsoft.com/office/drawing/2014/main" id="{AB8670FF-B403-4AE4-AF63-6B1BE71B47DB}"/>
              </a:ext>
            </a:extLst>
          </p:cNvPr>
          <p:cNvSpPr/>
          <p:nvPr/>
        </p:nvSpPr>
        <p:spPr>
          <a:xfrm>
            <a:off x="9926469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69" name="Shape 32">
            <a:extLst>
              <a:ext uri="{FF2B5EF4-FFF2-40B4-BE49-F238E27FC236}">
                <a16:creationId xmlns:a16="http://schemas.microsoft.com/office/drawing/2014/main" id="{DAC7A806-E52A-45FC-992B-180862291F15}"/>
              </a:ext>
            </a:extLst>
          </p:cNvPr>
          <p:cNvSpPr/>
          <p:nvPr/>
        </p:nvSpPr>
        <p:spPr>
          <a:xfrm>
            <a:off x="10098891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70" name="Shape 33">
            <a:extLst>
              <a:ext uri="{FF2B5EF4-FFF2-40B4-BE49-F238E27FC236}">
                <a16:creationId xmlns:a16="http://schemas.microsoft.com/office/drawing/2014/main" id="{8CB69057-A305-48B2-9D26-E1E9DCE08F79}"/>
              </a:ext>
            </a:extLst>
          </p:cNvPr>
          <p:cNvSpPr/>
          <p:nvPr/>
        </p:nvSpPr>
        <p:spPr>
          <a:xfrm>
            <a:off x="10738971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1" name="Text 34">
            <a:extLst>
              <a:ext uri="{FF2B5EF4-FFF2-40B4-BE49-F238E27FC236}">
                <a16:creationId xmlns:a16="http://schemas.microsoft.com/office/drawing/2014/main" id="{E2CD37EC-F6DA-4F96-AC18-668AF27DA50B}"/>
              </a:ext>
            </a:extLst>
          </p:cNvPr>
          <p:cNvSpPr/>
          <p:nvPr/>
        </p:nvSpPr>
        <p:spPr>
          <a:xfrm>
            <a:off x="10738971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50" dirty="0"/>
          </a:p>
        </p:txBody>
      </p:sp>
      <p:sp>
        <p:nvSpPr>
          <p:cNvPr id="72" name="Text 35">
            <a:extLst>
              <a:ext uri="{FF2B5EF4-FFF2-40B4-BE49-F238E27FC236}">
                <a16:creationId xmlns:a16="http://schemas.microsoft.com/office/drawing/2014/main" id="{4FFE25CF-0769-493E-A253-8B6AEA793561}"/>
              </a:ext>
            </a:extLst>
          </p:cNvPr>
          <p:cNvSpPr/>
          <p:nvPr/>
        </p:nvSpPr>
        <p:spPr>
          <a:xfrm>
            <a:off x="10232264" y="2646323"/>
            <a:ext cx="1417320" cy="62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очереди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фиксирует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endParaRPr lang="en-US" sz="900" dirty="0"/>
          </a:p>
        </p:txBody>
      </p:sp>
      <p:sp>
        <p:nvSpPr>
          <p:cNvPr id="73" name="Shape 36">
            <a:extLst>
              <a:ext uri="{FF2B5EF4-FFF2-40B4-BE49-F238E27FC236}">
                <a16:creationId xmlns:a16="http://schemas.microsoft.com/office/drawing/2014/main" id="{237382EB-478A-456D-A6DF-D29FC91F06C1}"/>
              </a:ext>
            </a:extLst>
          </p:cNvPr>
          <p:cNvSpPr/>
          <p:nvPr/>
        </p:nvSpPr>
        <p:spPr>
          <a:xfrm>
            <a:off x="621792" y="4257616"/>
            <a:ext cx="10927080" cy="640080"/>
          </a:xfrm>
          <a:prstGeom prst="roundRect">
            <a:avLst>
              <a:gd name="adj" fmla="val 114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74" name="Text 37">
            <a:extLst>
              <a:ext uri="{FF2B5EF4-FFF2-40B4-BE49-F238E27FC236}">
                <a16:creationId xmlns:a16="http://schemas.microsoft.com/office/drawing/2014/main" id="{5F10BACD-6702-40D5-AAAF-77A08ED5C488}"/>
              </a:ext>
            </a:extLst>
          </p:cNvPr>
          <p:cNvSpPr/>
          <p:nvPr/>
        </p:nvSpPr>
        <p:spPr>
          <a:xfrm>
            <a:off x="643128" y="4494055"/>
            <a:ext cx="10905744" cy="143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учитывает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отказ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автоматических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отправляет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тем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кто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исключен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авторассылок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1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ю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165212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Рассылка проходит понятный путь: сначала собирается аудитория, затем подготавливается сообщение, после чего система запускает отправку по правилам документа.</a:t>
            </a:r>
            <a:endParaRPr lang="en-US" sz="980" dirty="0"/>
          </a:p>
        </p:txBody>
      </p:sp>
      <p:sp>
        <p:nvSpPr>
          <p:cNvPr id="41" name="Shape 2">
            <a:extLst>
              <a:ext uri="{FF2B5EF4-FFF2-40B4-BE49-F238E27FC236}">
                <a16:creationId xmlns:a16="http://schemas.microsoft.com/office/drawing/2014/main" id="{19615CC7-B8BC-44AB-AF6A-BE9E7D121D0E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2" name="Text 3">
            <a:extLst>
              <a:ext uri="{FF2B5EF4-FFF2-40B4-BE49-F238E27FC236}">
                <a16:creationId xmlns:a16="http://schemas.microsoft.com/office/drawing/2014/main" id="{EAAEDC7C-F8B0-42CE-948D-2CC073F28E60}"/>
              </a:ext>
            </a:extLst>
          </p:cNvPr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43" name="Text 9">
            <a:extLst>
              <a:ext uri="{FF2B5EF4-FFF2-40B4-BE49-F238E27FC236}">
                <a16:creationId xmlns:a16="http://schemas.microsoft.com/office/drawing/2014/main" id="{C7D68B7E-B9C1-4934-9AE1-28CED6C681B7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7">
            <a:extLst>
              <a:ext uri="{FF2B5EF4-FFF2-40B4-BE49-F238E27FC236}">
                <a16:creationId xmlns:a16="http://schemas.microsoft.com/office/drawing/2014/main" id="{9AF15DF8-BCB0-4FD9-8C79-810300FBCB72}"/>
              </a:ext>
            </a:extLst>
          </p:cNvPr>
          <p:cNvSpPr/>
          <p:nvPr/>
        </p:nvSpPr>
        <p:spPr>
          <a:xfrm>
            <a:off x="899333" y="1603689"/>
            <a:ext cx="5736597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3" name="Shape 8">
            <a:extLst>
              <a:ext uri="{FF2B5EF4-FFF2-40B4-BE49-F238E27FC236}">
                <a16:creationId xmlns:a16="http://schemas.microsoft.com/office/drawing/2014/main" id="{8C3F5F6C-8756-49A0-83B3-812DBFE06175}"/>
              </a:ext>
            </a:extLst>
          </p:cNvPr>
          <p:cNvSpPr/>
          <p:nvPr/>
        </p:nvSpPr>
        <p:spPr>
          <a:xfrm>
            <a:off x="1024552" y="1424073"/>
            <a:ext cx="1265802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4" name="Text 9">
            <a:extLst>
              <a:ext uri="{FF2B5EF4-FFF2-40B4-BE49-F238E27FC236}">
                <a16:creationId xmlns:a16="http://schemas.microsoft.com/office/drawing/2014/main" id="{492C4AD9-AFDD-4FD2-8EA7-6AF8BB1905EB}"/>
              </a:ext>
            </a:extLst>
          </p:cNvPr>
          <p:cNvSpPr/>
          <p:nvPr/>
        </p:nvSpPr>
        <p:spPr>
          <a:xfrm>
            <a:off x="1124700" y="1483074"/>
            <a:ext cx="1043733" cy="1206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Документ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endParaRPr lang="en-US" sz="760" dirty="0"/>
          </a:p>
        </p:txBody>
      </p:sp>
      <p:sp>
        <p:nvSpPr>
          <p:cNvPr id="25" name="Shape 10">
            <a:extLst>
              <a:ext uri="{FF2B5EF4-FFF2-40B4-BE49-F238E27FC236}">
                <a16:creationId xmlns:a16="http://schemas.microsoft.com/office/drawing/2014/main" id="{9054C46F-861A-49B7-86E5-0EFEBC9522E8}"/>
              </a:ext>
            </a:extLst>
          </p:cNvPr>
          <p:cNvSpPr/>
          <p:nvPr/>
        </p:nvSpPr>
        <p:spPr>
          <a:xfrm>
            <a:off x="7307363" y="1921108"/>
            <a:ext cx="2732749" cy="1527052"/>
          </a:xfrm>
          <a:prstGeom prst="roundRect">
            <a:avLst>
              <a:gd name="adj" fmla="val 506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6" name="Text 11">
            <a:extLst>
              <a:ext uri="{FF2B5EF4-FFF2-40B4-BE49-F238E27FC236}">
                <a16:creationId xmlns:a16="http://schemas.microsoft.com/office/drawing/2014/main" id="{86D08975-9FEC-41F0-BB90-AD6AE8849B0F}"/>
              </a:ext>
            </a:extLst>
          </p:cNvPr>
          <p:cNvSpPr/>
          <p:nvPr/>
        </p:nvSpPr>
        <p:spPr>
          <a:xfrm>
            <a:off x="7545106" y="2115307"/>
            <a:ext cx="1938527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задает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пользователь</a:t>
            </a:r>
            <a:endParaRPr lang="en-US" sz="1100" dirty="0"/>
          </a:p>
        </p:txBody>
      </p:sp>
      <p:sp>
        <p:nvSpPr>
          <p:cNvPr id="27" name="Text 12">
            <a:extLst>
              <a:ext uri="{FF2B5EF4-FFF2-40B4-BE49-F238E27FC236}">
                <a16:creationId xmlns:a16="http://schemas.microsoft.com/office/drawing/2014/main" id="{C3CB0C15-BE49-4EAB-A48A-ED33267040DB}"/>
              </a:ext>
            </a:extLst>
          </p:cNvPr>
          <p:cNvSpPr/>
          <p:nvPr/>
        </p:nvSpPr>
        <p:spPr>
          <a:xfrm>
            <a:off x="7545107" y="2477587"/>
            <a:ext cx="2194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имени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которого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пойдет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Планируемую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старта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Интервал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документа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служебный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комментарий</a:t>
            </a: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для сотрудников.</a:t>
            </a:r>
            <a:endParaRPr lang="en-US" sz="880" dirty="0"/>
          </a:p>
        </p:txBody>
      </p:sp>
      <p:sp>
        <p:nvSpPr>
          <p:cNvPr id="28" name="Shape 13">
            <a:extLst>
              <a:ext uri="{FF2B5EF4-FFF2-40B4-BE49-F238E27FC236}">
                <a16:creationId xmlns:a16="http://schemas.microsoft.com/office/drawing/2014/main" id="{E9C5E0F2-E9F8-4074-B63D-7F9EA45B0199}"/>
              </a:ext>
            </a:extLst>
          </p:cNvPr>
          <p:cNvSpPr/>
          <p:nvPr/>
        </p:nvSpPr>
        <p:spPr>
          <a:xfrm>
            <a:off x="7307363" y="3765586"/>
            <a:ext cx="2732749" cy="999306"/>
          </a:xfrm>
          <a:prstGeom prst="roundRect">
            <a:avLst>
              <a:gd name="adj" fmla="val 6250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Text 14">
            <a:extLst>
              <a:ext uri="{FF2B5EF4-FFF2-40B4-BE49-F238E27FC236}">
                <a16:creationId xmlns:a16="http://schemas.microsoft.com/office/drawing/2014/main" id="{87C32FF3-7D06-470C-8098-1D50390628CD}"/>
              </a:ext>
            </a:extLst>
          </p:cNvPr>
          <p:cNvSpPr/>
          <p:nvPr/>
        </p:nvSpPr>
        <p:spPr>
          <a:xfrm>
            <a:off x="7526819" y="3916290"/>
            <a:ext cx="228600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заранее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подготовить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кампанию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ее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нужный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параметры рассылки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 старте документа задаются ключевые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параметры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будущей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кампании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филиал, дата, время и рабочий статус.</a:t>
            </a:r>
            <a:endParaRPr lang="en-US" sz="980" dirty="0"/>
          </a:p>
        </p:txBody>
      </p:sp>
      <p:sp>
        <p:nvSpPr>
          <p:cNvPr id="19" name="Shape 2">
            <a:extLst>
              <a:ext uri="{FF2B5EF4-FFF2-40B4-BE49-F238E27FC236}">
                <a16:creationId xmlns:a16="http://schemas.microsoft.com/office/drawing/2014/main" id="{46E5BD72-5327-4D07-AB69-7B2F34828809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0" name="Text 3">
            <a:extLst>
              <a:ext uri="{FF2B5EF4-FFF2-40B4-BE49-F238E27FC236}">
                <a16:creationId xmlns:a16="http://schemas.microsoft.com/office/drawing/2014/main" id="{D111E407-A180-4F08-BA9F-5201F14C5A0E}"/>
              </a:ext>
            </a:extLst>
          </p:cNvPr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21" name="Text 9">
            <a:extLst>
              <a:ext uri="{FF2B5EF4-FFF2-40B4-BE49-F238E27FC236}">
                <a16:creationId xmlns:a16="http://schemas.microsoft.com/office/drawing/2014/main" id="{BC2A05CE-8E5C-4B19-A86A-2121026C8CDD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77" y="1745617"/>
            <a:ext cx="5505802" cy="4434848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10">
            <a:extLst>
              <a:ext uri="{FF2B5EF4-FFF2-40B4-BE49-F238E27FC236}">
                <a16:creationId xmlns:a16="http://schemas.microsoft.com/office/drawing/2014/main" id="{C892B066-70DB-4697-A2D8-E70675534DEE}"/>
              </a:ext>
            </a:extLst>
          </p:cNvPr>
          <p:cNvSpPr/>
          <p:nvPr/>
        </p:nvSpPr>
        <p:spPr>
          <a:xfrm>
            <a:off x="8044986" y="1929832"/>
            <a:ext cx="2761488" cy="2283812"/>
          </a:xfrm>
          <a:prstGeom prst="roundRect">
            <a:avLst>
              <a:gd name="adj" fmla="val 5634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Text 11">
            <a:extLst>
              <a:ext uri="{FF2B5EF4-FFF2-40B4-BE49-F238E27FC236}">
                <a16:creationId xmlns:a16="http://schemas.microsoft.com/office/drawing/2014/main" id="{25840DF0-052F-4BA6-8A17-AB6B07A8B7B6}"/>
              </a:ext>
            </a:extLst>
          </p:cNvPr>
          <p:cNvSpPr/>
          <p:nvPr/>
        </p:nvSpPr>
        <p:spPr>
          <a:xfrm>
            <a:off x="8282730" y="2098052"/>
            <a:ext cx="20116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учитывает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endParaRPr lang="en-US" sz="1100" dirty="0"/>
          </a:p>
        </p:txBody>
      </p:sp>
      <p:sp>
        <p:nvSpPr>
          <p:cNvPr id="25" name="Text 12">
            <a:extLst>
              <a:ext uri="{FF2B5EF4-FFF2-40B4-BE49-F238E27FC236}">
                <a16:creationId xmlns:a16="http://schemas.microsoft.com/office/drawing/2014/main" id="{D760DAC9-A49E-4E46-B010-160E63C9392B}"/>
              </a:ext>
            </a:extLst>
          </p:cNvPr>
          <p:cNvSpPr/>
          <p:nvPr/>
        </p:nvSpPr>
        <p:spPr>
          <a:xfrm>
            <a:off x="8282730" y="2385473"/>
            <a:ext cx="2212848" cy="1222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860" b="1" dirty="0"/>
          </a:p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Были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ли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ранее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доставленные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ru-RU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есть ли входящие.</a:t>
            </a:r>
            <a:endParaRPr lang="en-US" sz="860" dirty="0"/>
          </a:p>
          <a:p>
            <a:endParaRPr lang="ru-RU" sz="860" b="1" dirty="0">
              <a:solidFill>
                <a:srgbClr val="222222"/>
              </a:solidFill>
              <a:cs typeface="Arial" pitchFamily="34" charset="-120"/>
            </a:endParaRPr>
          </a:p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Минимальная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оценка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или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отсутствие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оценки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.</a:t>
            </a:r>
            <a:endParaRPr lang="en-US" sz="860" b="1" dirty="0"/>
          </a:p>
          <a:p>
            <a:endParaRPr lang="en-US" sz="860" b="1" dirty="0"/>
          </a:p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Количество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заказов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и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давность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последнего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закрытого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заказа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.</a:t>
            </a:r>
            <a:endParaRPr lang="en-US" sz="860" b="1" dirty="0"/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4D2F06AB-30D6-4919-838A-BBD331CC94EE}"/>
              </a:ext>
            </a:extLst>
          </p:cNvPr>
          <p:cNvSpPr/>
          <p:nvPr/>
        </p:nvSpPr>
        <p:spPr>
          <a:xfrm>
            <a:off x="8044986" y="4432655"/>
            <a:ext cx="2761488" cy="1018903"/>
          </a:xfrm>
          <a:prstGeom prst="roundRect">
            <a:avLst>
              <a:gd name="adj" fmla="val 410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7" name="Text 15">
            <a:extLst>
              <a:ext uri="{FF2B5EF4-FFF2-40B4-BE49-F238E27FC236}">
                <a16:creationId xmlns:a16="http://schemas.microsoft.com/office/drawing/2014/main" id="{52BCDD46-2CFD-498A-8E37-1D3711B822E1}"/>
              </a:ext>
            </a:extLst>
          </p:cNvPr>
          <p:cNvSpPr/>
          <p:nvPr/>
        </p:nvSpPr>
        <p:spPr>
          <a:xfrm>
            <a:off x="8282729" y="4778250"/>
            <a:ext cx="2320615" cy="5390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900" b="1" dirty="0"/>
              <a:t>В рассылку могут попадать как все клиенты, так и отобранные по различным параметрам.</a:t>
            </a:r>
            <a:endParaRPr lang="en-US" sz="900" b="1" dirty="0"/>
          </a:p>
        </p:txBody>
      </p:sp>
      <p:sp>
        <p:nvSpPr>
          <p:cNvPr id="28" name="Text 14">
            <a:extLst>
              <a:ext uri="{FF2B5EF4-FFF2-40B4-BE49-F238E27FC236}">
                <a16:creationId xmlns:a16="http://schemas.microsoft.com/office/drawing/2014/main" id="{26F45EF4-A11D-45A5-ADBF-CCA03723DCE7}"/>
              </a:ext>
            </a:extLst>
          </p:cNvPr>
          <p:cNvSpPr/>
          <p:nvPr/>
        </p:nvSpPr>
        <p:spPr>
          <a:xfrm>
            <a:off x="8282730" y="4548495"/>
            <a:ext cx="1931556" cy="1907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100" b="1" dirty="0">
                <a:solidFill>
                  <a:srgbClr val="366AF3"/>
                </a:solidFill>
                <a:latin typeface="+mj-lt"/>
                <a:ea typeface="Arial" pitchFamily="34" charset="-122"/>
                <a:cs typeface="Arial" pitchFamily="34" charset="-120"/>
              </a:rPr>
              <a:t>Результат</a:t>
            </a:r>
            <a:r>
              <a:rPr lang="en-US" sz="1100" b="1" dirty="0">
                <a:solidFill>
                  <a:srgbClr val="366AF3"/>
                </a:solidFill>
                <a:latin typeface="+mj-lt"/>
                <a:ea typeface="Arial" pitchFamily="34" charset="-122"/>
                <a:cs typeface="Arial" pitchFamily="34" charset="-120"/>
              </a:rPr>
              <a:t>:</a:t>
            </a:r>
            <a:endParaRPr lang="en-US" sz="1100" b="1" dirty="0">
              <a:solidFill>
                <a:srgbClr val="366AF3"/>
              </a:solidFill>
              <a:latin typeface="+mj-lt"/>
            </a:endParaRPr>
          </a:p>
        </p:txBody>
      </p:sp>
      <p:sp>
        <p:nvSpPr>
          <p:cNvPr id="29" name="Shape 7">
            <a:extLst>
              <a:ext uri="{FF2B5EF4-FFF2-40B4-BE49-F238E27FC236}">
                <a16:creationId xmlns:a16="http://schemas.microsoft.com/office/drawing/2014/main" id="{B5DC899C-E901-4C2A-9407-DBFD5E2CD23F}"/>
              </a:ext>
            </a:extLst>
          </p:cNvPr>
          <p:cNvSpPr/>
          <p:nvPr/>
        </p:nvSpPr>
        <p:spPr>
          <a:xfrm>
            <a:off x="899333" y="1603689"/>
            <a:ext cx="6433284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0" name="Shape 8">
            <a:extLst>
              <a:ext uri="{FF2B5EF4-FFF2-40B4-BE49-F238E27FC236}">
                <a16:creationId xmlns:a16="http://schemas.microsoft.com/office/drawing/2014/main" id="{C183D2E2-08C3-41E0-802A-15BC503D6B47}"/>
              </a:ext>
            </a:extLst>
          </p:cNvPr>
          <p:cNvSpPr/>
          <p:nvPr/>
        </p:nvSpPr>
        <p:spPr>
          <a:xfrm>
            <a:off x="1036865" y="1439323"/>
            <a:ext cx="84418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1" name="Text 9">
            <a:extLst>
              <a:ext uri="{FF2B5EF4-FFF2-40B4-BE49-F238E27FC236}">
                <a16:creationId xmlns:a16="http://schemas.microsoft.com/office/drawing/2014/main" id="{D25C2B04-F441-4760-807F-2F24BF4C8096}"/>
              </a:ext>
            </a:extLst>
          </p:cNvPr>
          <p:cNvSpPr/>
          <p:nvPr/>
        </p:nvSpPr>
        <p:spPr>
          <a:xfrm>
            <a:off x="1129327" y="1497876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Параметры</a:t>
            </a:r>
            <a:endParaRPr lang="en-US" sz="76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Отбор получателей по параметрам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основной вкладке отбора можно собрать аудиторию по активности клиента и истории взаимодействий.</a:t>
            </a:r>
            <a:endParaRPr lang="en-US" sz="980" dirty="0"/>
          </a:p>
        </p:txBody>
      </p:sp>
      <p:sp>
        <p:nvSpPr>
          <p:cNvPr id="20" name="Shape 2">
            <a:extLst>
              <a:ext uri="{FF2B5EF4-FFF2-40B4-BE49-F238E27FC236}">
                <a16:creationId xmlns:a16="http://schemas.microsoft.com/office/drawing/2014/main" id="{476BEC62-FF91-4B5D-9339-7BA2E418323E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1" name="Text 3">
            <a:extLst>
              <a:ext uri="{FF2B5EF4-FFF2-40B4-BE49-F238E27FC236}">
                <a16:creationId xmlns:a16="http://schemas.microsoft.com/office/drawing/2014/main" id="{1602F073-8AAD-42A1-9F3F-49E3EB4E49A5}"/>
              </a:ext>
            </a:extLst>
          </p:cNvPr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22" name="Text 9">
            <a:extLst>
              <a:ext uri="{FF2B5EF4-FFF2-40B4-BE49-F238E27FC236}">
                <a16:creationId xmlns:a16="http://schemas.microsoft.com/office/drawing/2014/main" id="{89FFB47C-67BA-46C6-85CB-CE4F1B1B05E5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2CB68862-C986-402E-9425-CF2943339C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14" t="-1" b="1080"/>
          <a:stretch/>
        </p:blipFill>
        <p:spPr>
          <a:xfrm>
            <a:off x="971550" y="1813411"/>
            <a:ext cx="6295752" cy="4195016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7">
            <a:extLst>
              <a:ext uri="{FF2B5EF4-FFF2-40B4-BE49-F238E27FC236}">
                <a16:creationId xmlns:a16="http://schemas.microsoft.com/office/drawing/2014/main" id="{8C55FDD2-3763-46EA-A3E3-5157ED4BD66E}"/>
              </a:ext>
            </a:extLst>
          </p:cNvPr>
          <p:cNvSpPr/>
          <p:nvPr/>
        </p:nvSpPr>
        <p:spPr>
          <a:xfrm>
            <a:off x="536851" y="1524456"/>
            <a:ext cx="6603570" cy="3860508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Shape 8">
            <a:extLst>
              <a:ext uri="{FF2B5EF4-FFF2-40B4-BE49-F238E27FC236}">
                <a16:creationId xmlns:a16="http://schemas.microsoft.com/office/drawing/2014/main" id="{4E02560E-8769-4D47-BC5A-6F7680BA8BF3}"/>
              </a:ext>
            </a:extLst>
          </p:cNvPr>
          <p:cNvSpPr/>
          <p:nvPr/>
        </p:nvSpPr>
        <p:spPr>
          <a:xfrm>
            <a:off x="694399" y="1359670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FFC1FDE3-469C-42D1-A348-532AC0A98B0B}"/>
              </a:ext>
            </a:extLst>
          </p:cNvPr>
          <p:cNvSpPr/>
          <p:nvPr/>
        </p:nvSpPr>
        <p:spPr>
          <a:xfrm>
            <a:off x="790533" y="1423020"/>
            <a:ext cx="62545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endParaRPr lang="en-US" sz="760" dirty="0"/>
          </a:p>
        </p:txBody>
      </p:sp>
      <p:sp>
        <p:nvSpPr>
          <p:cNvPr id="33" name="Shape 10">
            <a:extLst>
              <a:ext uri="{FF2B5EF4-FFF2-40B4-BE49-F238E27FC236}">
                <a16:creationId xmlns:a16="http://schemas.microsoft.com/office/drawing/2014/main" id="{7BB0E353-F5AE-48CB-9625-8A2E63D4CEAB}"/>
              </a:ext>
            </a:extLst>
          </p:cNvPr>
          <p:cNvSpPr/>
          <p:nvPr/>
        </p:nvSpPr>
        <p:spPr>
          <a:xfrm>
            <a:off x="7452448" y="1760460"/>
            <a:ext cx="2926080" cy="2016474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4" name="Text 11">
            <a:extLst>
              <a:ext uri="{FF2B5EF4-FFF2-40B4-BE49-F238E27FC236}">
                <a16:creationId xmlns:a16="http://schemas.microsoft.com/office/drawing/2014/main" id="{52281064-24A9-49F7-A0DA-BF1C4AC5D469}"/>
              </a:ext>
            </a:extLst>
          </p:cNvPr>
          <p:cNvSpPr/>
          <p:nvPr/>
        </p:nvSpPr>
        <p:spPr>
          <a:xfrm>
            <a:off x="7698900" y="1918242"/>
            <a:ext cx="1902509" cy="174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использовать</a:t>
            </a:r>
            <a:endParaRPr lang="en-US" sz="1100" dirty="0"/>
          </a:p>
        </p:txBody>
      </p:sp>
      <p:sp>
        <p:nvSpPr>
          <p:cNvPr id="35" name="Text 13">
            <a:extLst>
              <a:ext uri="{FF2B5EF4-FFF2-40B4-BE49-F238E27FC236}">
                <a16:creationId xmlns:a16="http://schemas.microsoft.com/office/drawing/2014/main" id="{3A850FD1-61BE-45C6-BC8A-3C0E63A8828C}"/>
              </a:ext>
            </a:extLst>
          </p:cNvPr>
          <p:cNvSpPr/>
          <p:nvPr/>
        </p:nvSpPr>
        <p:spPr>
          <a:xfrm>
            <a:off x="7872637" y="2238123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Переменные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[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ИмяКлиента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], [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ПриветствиеКлиента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], [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Автомобиль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].</a:t>
            </a:r>
            <a:endParaRPr lang="en-US" sz="880" dirty="0"/>
          </a:p>
        </p:txBody>
      </p:sp>
      <p:sp>
        <p:nvSpPr>
          <p:cNvPr id="36" name="Text 15">
            <a:extLst>
              <a:ext uri="{FF2B5EF4-FFF2-40B4-BE49-F238E27FC236}">
                <a16:creationId xmlns:a16="http://schemas.microsoft.com/office/drawing/2014/main" id="{4B9CA260-36D8-4BCB-8849-1B668B19F3B1}"/>
              </a:ext>
            </a:extLst>
          </p:cNvPr>
          <p:cNvSpPr/>
          <p:nvPr/>
        </p:nvSpPr>
        <p:spPr>
          <a:xfrm>
            <a:off x="7872637" y="2622171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Изображение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файл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7" name="Text 17">
            <a:extLst>
              <a:ext uri="{FF2B5EF4-FFF2-40B4-BE49-F238E27FC236}">
                <a16:creationId xmlns:a16="http://schemas.microsoft.com/office/drawing/2014/main" id="{62666ECC-6DB4-4228-9772-FB7EE5F43470}"/>
              </a:ext>
            </a:extLst>
          </p:cNvPr>
          <p:cNvSpPr/>
          <p:nvPr/>
        </p:nvSpPr>
        <p:spPr>
          <a:xfrm>
            <a:off x="7872637" y="3006219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Размещение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картинки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над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текстом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текстом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единым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медиа-сообщением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8" name="Text 19">
            <a:extLst>
              <a:ext uri="{FF2B5EF4-FFF2-40B4-BE49-F238E27FC236}">
                <a16:creationId xmlns:a16="http://schemas.microsoft.com/office/drawing/2014/main" id="{D53F7DA5-F3C5-42EC-9382-3DD7F9BCD171}"/>
              </a:ext>
            </a:extLst>
          </p:cNvPr>
          <p:cNvSpPr/>
          <p:nvPr/>
        </p:nvSpPr>
        <p:spPr>
          <a:xfrm>
            <a:off x="7872637" y="3390267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Подпись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картинки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акцент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акции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сервисном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предложении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9" name="Shape 20">
            <a:extLst>
              <a:ext uri="{FF2B5EF4-FFF2-40B4-BE49-F238E27FC236}">
                <a16:creationId xmlns:a16="http://schemas.microsoft.com/office/drawing/2014/main" id="{8D11675A-9218-48A8-91E0-828B060C758C}"/>
              </a:ext>
            </a:extLst>
          </p:cNvPr>
          <p:cNvSpPr/>
          <p:nvPr/>
        </p:nvSpPr>
        <p:spPr>
          <a:xfrm>
            <a:off x="7461157" y="4021647"/>
            <a:ext cx="2926080" cy="960120"/>
          </a:xfrm>
          <a:prstGeom prst="roundRect">
            <a:avLst>
              <a:gd name="adj" fmla="val 761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2" name="Text 16">
            <a:extLst>
              <a:ext uri="{FF2B5EF4-FFF2-40B4-BE49-F238E27FC236}">
                <a16:creationId xmlns:a16="http://schemas.microsoft.com/office/drawing/2014/main" id="{A9E079D1-6879-4698-9FDB-89D99D8F82A9}"/>
              </a:ext>
            </a:extLst>
          </p:cNvPr>
          <p:cNvSpPr/>
          <p:nvPr/>
        </p:nvSpPr>
        <p:spPr>
          <a:xfrm>
            <a:off x="7712835" y="2580149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43" name="Text 16">
            <a:extLst>
              <a:ext uri="{FF2B5EF4-FFF2-40B4-BE49-F238E27FC236}">
                <a16:creationId xmlns:a16="http://schemas.microsoft.com/office/drawing/2014/main" id="{6AE8BBDC-9BBB-451C-ACF7-5F811405CD9A}"/>
              </a:ext>
            </a:extLst>
          </p:cNvPr>
          <p:cNvSpPr/>
          <p:nvPr/>
        </p:nvSpPr>
        <p:spPr>
          <a:xfrm>
            <a:off x="7712829" y="333780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36851" y="61092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 сообщения и вложения</a:t>
            </a:r>
            <a:endParaRPr lang="en-US" sz="2200" dirty="0"/>
          </a:p>
        </p:txBody>
      </p:sp>
      <p:sp>
        <p:nvSpPr>
          <p:cNvPr id="27" name="Shape 2">
            <a:extLst>
              <a:ext uri="{FF2B5EF4-FFF2-40B4-BE49-F238E27FC236}">
                <a16:creationId xmlns:a16="http://schemas.microsoft.com/office/drawing/2014/main" id="{8E04247E-1BF0-4B82-A62C-3768AB2E9BAE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8" name="Text 3">
            <a:extLst>
              <a:ext uri="{FF2B5EF4-FFF2-40B4-BE49-F238E27FC236}">
                <a16:creationId xmlns:a16="http://schemas.microsoft.com/office/drawing/2014/main" id="{E64CBCE9-1F77-4F31-B587-0D3A09ADA769}"/>
              </a:ext>
            </a:extLst>
          </p:cNvPr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29" name="Text 9">
            <a:extLst>
              <a:ext uri="{FF2B5EF4-FFF2-40B4-BE49-F238E27FC236}">
                <a16:creationId xmlns:a16="http://schemas.microsoft.com/office/drawing/2014/main" id="{C0C2C3F8-D3A3-41CB-B579-9B228342DB36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4" name="Text 16">
            <a:extLst>
              <a:ext uri="{FF2B5EF4-FFF2-40B4-BE49-F238E27FC236}">
                <a16:creationId xmlns:a16="http://schemas.microsoft.com/office/drawing/2014/main" id="{F4275A57-3A12-48F7-9D4B-D2887B78A73C}"/>
              </a:ext>
            </a:extLst>
          </p:cNvPr>
          <p:cNvSpPr/>
          <p:nvPr/>
        </p:nvSpPr>
        <p:spPr>
          <a:xfrm>
            <a:off x="7717187" y="220132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45" name="Text 16">
            <a:extLst>
              <a:ext uri="{FF2B5EF4-FFF2-40B4-BE49-F238E27FC236}">
                <a16:creationId xmlns:a16="http://schemas.microsoft.com/office/drawing/2014/main" id="{A0A41BE4-94E2-4D47-A5E9-A05C90E40463}"/>
              </a:ext>
            </a:extLst>
          </p:cNvPr>
          <p:cNvSpPr/>
          <p:nvPr/>
        </p:nvSpPr>
        <p:spPr>
          <a:xfrm>
            <a:off x="7712831" y="2963328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47" name="Text 14">
            <a:extLst>
              <a:ext uri="{FF2B5EF4-FFF2-40B4-BE49-F238E27FC236}">
                <a16:creationId xmlns:a16="http://schemas.microsoft.com/office/drawing/2014/main" id="{E53F86B2-DA62-4BF2-849B-37BC2B941EB4}"/>
              </a:ext>
            </a:extLst>
          </p:cNvPr>
          <p:cNvSpPr/>
          <p:nvPr/>
        </p:nvSpPr>
        <p:spPr>
          <a:xfrm>
            <a:off x="7712829" y="4160890"/>
            <a:ext cx="2444504" cy="681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1100" b="1" dirty="0">
                <a:latin typeface="Arial" pitchFamily="34" charset="0"/>
                <a:cs typeface="Arial" pitchFamily="34" charset="-120"/>
              </a:rPr>
              <a:t>Один и тот же документ рассылки вы можете использовать неоднократно, например для сезонных акций и предложений. </a:t>
            </a:r>
            <a:endParaRPr lang="en-US" sz="11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99" y="1760460"/>
            <a:ext cx="6308983" cy="3369858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7">
            <a:extLst>
              <a:ext uri="{FF2B5EF4-FFF2-40B4-BE49-F238E27FC236}">
                <a16:creationId xmlns:a16="http://schemas.microsoft.com/office/drawing/2014/main" id="{A72A93E3-43BD-4AE9-BF90-2F53E8C9B677}"/>
              </a:ext>
            </a:extLst>
          </p:cNvPr>
          <p:cNvSpPr/>
          <p:nvPr/>
        </p:nvSpPr>
        <p:spPr>
          <a:xfrm>
            <a:off x="899333" y="1603689"/>
            <a:ext cx="5664756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Shape 8">
            <a:extLst>
              <a:ext uri="{FF2B5EF4-FFF2-40B4-BE49-F238E27FC236}">
                <a16:creationId xmlns:a16="http://schemas.microsoft.com/office/drawing/2014/main" id="{2E50F47E-CD4F-4FEC-BD11-5B3670EF9707}"/>
              </a:ext>
            </a:extLst>
          </p:cNvPr>
          <p:cNvSpPr/>
          <p:nvPr/>
        </p:nvSpPr>
        <p:spPr>
          <a:xfrm>
            <a:off x="1027340" y="1429843"/>
            <a:ext cx="879837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0" name="Text 9">
            <a:extLst>
              <a:ext uri="{FF2B5EF4-FFF2-40B4-BE49-F238E27FC236}">
                <a16:creationId xmlns:a16="http://schemas.microsoft.com/office/drawing/2014/main" id="{23A5BED3-C68C-417E-A7F3-98449747BFA0}"/>
              </a:ext>
            </a:extLst>
          </p:cNvPr>
          <p:cNvSpPr/>
          <p:nvPr/>
        </p:nvSpPr>
        <p:spPr>
          <a:xfrm>
            <a:off x="1113399" y="1488840"/>
            <a:ext cx="1181405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Фильтры</a:t>
            </a:r>
            <a:endParaRPr lang="en-US" sz="760" dirty="0"/>
          </a:p>
        </p:txBody>
      </p:sp>
      <p:sp>
        <p:nvSpPr>
          <p:cNvPr id="31" name="Shape 10">
            <a:extLst>
              <a:ext uri="{FF2B5EF4-FFF2-40B4-BE49-F238E27FC236}">
                <a16:creationId xmlns:a16="http://schemas.microsoft.com/office/drawing/2014/main" id="{852B6737-61E6-49F2-BE36-807EF130225A}"/>
              </a:ext>
            </a:extLst>
          </p:cNvPr>
          <p:cNvSpPr/>
          <p:nvPr/>
        </p:nvSpPr>
        <p:spPr>
          <a:xfrm>
            <a:off x="7323041" y="1945062"/>
            <a:ext cx="2834640" cy="1780910"/>
          </a:xfrm>
          <a:prstGeom prst="roundRect">
            <a:avLst>
              <a:gd name="adj" fmla="val 410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2" name="Text 11">
            <a:extLst>
              <a:ext uri="{FF2B5EF4-FFF2-40B4-BE49-F238E27FC236}">
                <a16:creationId xmlns:a16="http://schemas.microsoft.com/office/drawing/2014/main" id="{2BDF9A04-1F7B-46CB-BC2F-5225B2B81BC0}"/>
              </a:ext>
            </a:extLst>
          </p:cNvPr>
          <p:cNvSpPr/>
          <p:nvPr/>
        </p:nvSpPr>
        <p:spPr>
          <a:xfrm>
            <a:off x="7560784" y="2097696"/>
            <a:ext cx="1491775" cy="1750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дает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бизнесу</a:t>
            </a:r>
            <a:endParaRPr lang="en-US" sz="1100" dirty="0"/>
          </a:p>
        </p:txBody>
      </p:sp>
      <p:sp>
        <p:nvSpPr>
          <p:cNvPr id="33" name="Text 12">
            <a:extLst>
              <a:ext uri="{FF2B5EF4-FFF2-40B4-BE49-F238E27FC236}">
                <a16:creationId xmlns:a16="http://schemas.microsoft.com/office/drawing/2014/main" id="{D87BBE38-9683-485B-8B2C-AA303A8AD085}"/>
              </a:ext>
            </a:extLst>
          </p:cNvPr>
          <p:cNvSpPr/>
          <p:nvPr/>
        </p:nvSpPr>
        <p:spPr>
          <a:xfrm>
            <a:off x="7596491" y="2436668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4" name="Text 13">
            <a:extLst>
              <a:ext uri="{FF2B5EF4-FFF2-40B4-BE49-F238E27FC236}">
                <a16:creationId xmlns:a16="http://schemas.microsoft.com/office/drawing/2014/main" id="{C8E255F4-2ABF-4FD4-9E5D-D227EA1AA961}"/>
              </a:ext>
            </a:extLst>
          </p:cNvPr>
          <p:cNvSpPr/>
          <p:nvPr/>
        </p:nvSpPr>
        <p:spPr>
          <a:xfrm>
            <a:off x="7751939" y="2463230"/>
            <a:ext cx="209397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кампанию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только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определенным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товарам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5" name="Text 15">
            <a:extLst>
              <a:ext uri="{FF2B5EF4-FFF2-40B4-BE49-F238E27FC236}">
                <a16:creationId xmlns:a16="http://schemas.microsoft.com/office/drawing/2014/main" id="{FBA2FCDC-E8E2-4603-879A-7EFB52E8FBFA}"/>
              </a:ext>
            </a:extLst>
          </p:cNvPr>
          <p:cNvSpPr/>
          <p:nvPr/>
        </p:nvSpPr>
        <p:spPr>
          <a:xfrm>
            <a:off x="7751939" y="2865566"/>
            <a:ext cx="209397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Сделать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отдельное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предложение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конкретным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услугам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6" name="Text 16">
            <a:extLst>
              <a:ext uri="{FF2B5EF4-FFF2-40B4-BE49-F238E27FC236}">
                <a16:creationId xmlns:a16="http://schemas.microsoft.com/office/drawing/2014/main" id="{31BFF232-CE2A-4B76-B312-61DB55D91E35}"/>
              </a:ext>
            </a:extLst>
          </p:cNvPr>
          <p:cNvSpPr/>
          <p:nvPr/>
        </p:nvSpPr>
        <p:spPr>
          <a:xfrm>
            <a:off x="7596491" y="3223922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7" name="Text 17">
            <a:extLst>
              <a:ext uri="{FF2B5EF4-FFF2-40B4-BE49-F238E27FC236}">
                <a16:creationId xmlns:a16="http://schemas.microsoft.com/office/drawing/2014/main" id="{2D20E655-261E-49BA-86DF-42A5C3C8335A}"/>
              </a:ext>
            </a:extLst>
          </p:cNvPr>
          <p:cNvSpPr/>
          <p:nvPr/>
        </p:nvSpPr>
        <p:spPr>
          <a:xfrm>
            <a:off x="7751939" y="3267902"/>
            <a:ext cx="209397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Выделить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владельцев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нужных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марок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моделей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автомобилей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8" name="Shape 18">
            <a:extLst>
              <a:ext uri="{FF2B5EF4-FFF2-40B4-BE49-F238E27FC236}">
                <a16:creationId xmlns:a16="http://schemas.microsoft.com/office/drawing/2014/main" id="{B25B2480-F0EC-4C59-93CB-24065FF99D81}"/>
              </a:ext>
            </a:extLst>
          </p:cNvPr>
          <p:cNvSpPr/>
          <p:nvPr/>
        </p:nvSpPr>
        <p:spPr>
          <a:xfrm>
            <a:off x="7323041" y="3982004"/>
            <a:ext cx="2834640" cy="1417320"/>
          </a:xfrm>
          <a:prstGeom prst="roundRect">
            <a:avLst>
              <a:gd name="adj" fmla="val 5161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9" name="Text 19">
            <a:extLst>
              <a:ext uri="{FF2B5EF4-FFF2-40B4-BE49-F238E27FC236}">
                <a16:creationId xmlns:a16="http://schemas.microsoft.com/office/drawing/2014/main" id="{D7EA7BE2-AFD4-4023-9598-615E42639C52}"/>
              </a:ext>
            </a:extLst>
          </p:cNvPr>
          <p:cNvSpPr/>
          <p:nvPr/>
        </p:nvSpPr>
        <p:spPr>
          <a:xfrm>
            <a:off x="7560784" y="4192132"/>
            <a:ext cx="1795651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</a:t>
            </a:r>
            <a:endParaRPr lang="en-US" sz="1100" dirty="0"/>
          </a:p>
        </p:txBody>
      </p:sp>
      <p:sp>
        <p:nvSpPr>
          <p:cNvPr id="40" name="Text 20">
            <a:extLst>
              <a:ext uri="{FF2B5EF4-FFF2-40B4-BE49-F238E27FC236}">
                <a16:creationId xmlns:a16="http://schemas.microsoft.com/office/drawing/2014/main" id="{27CA6FD0-B940-4EBB-859B-A63218CEFDB4}"/>
              </a:ext>
            </a:extLst>
          </p:cNvPr>
          <p:cNvSpPr/>
          <p:nvPr/>
        </p:nvSpPr>
        <p:spPr>
          <a:xfrm>
            <a:off x="7560785" y="4520630"/>
            <a:ext cx="217627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Более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точное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попадание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потребность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выше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шанс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отклик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спама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всей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базе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Фильтры по товарам, услугам и автомобилям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Дополнительно можно сузить аудиторию по предмету интереса клиента или по типу его автомобиля.</a:t>
            </a:r>
            <a:endParaRPr lang="en-US" sz="980" dirty="0"/>
          </a:p>
        </p:txBody>
      </p:sp>
      <p:sp>
        <p:nvSpPr>
          <p:cNvPr id="25" name="Shape 2">
            <a:extLst>
              <a:ext uri="{FF2B5EF4-FFF2-40B4-BE49-F238E27FC236}">
                <a16:creationId xmlns:a16="http://schemas.microsoft.com/office/drawing/2014/main" id="{766FED6C-F59D-4541-BD6F-151357E9A07A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B665A646-8E94-495A-A826-8C5EB73A2DAD}"/>
              </a:ext>
            </a:extLst>
          </p:cNvPr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547C07DD-2B80-4390-B140-010B25B91671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1" name="Text 16">
            <a:extLst>
              <a:ext uri="{FF2B5EF4-FFF2-40B4-BE49-F238E27FC236}">
                <a16:creationId xmlns:a16="http://schemas.microsoft.com/office/drawing/2014/main" id="{BD3890F8-40FD-4F5C-9565-58D3081189D6}"/>
              </a:ext>
            </a:extLst>
          </p:cNvPr>
          <p:cNvSpPr/>
          <p:nvPr/>
        </p:nvSpPr>
        <p:spPr>
          <a:xfrm>
            <a:off x="7596491" y="2823983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84" b="31559"/>
          <a:stretch/>
        </p:blipFill>
        <p:spPr>
          <a:xfrm>
            <a:off x="1098276" y="1745674"/>
            <a:ext cx="5279881" cy="2041425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" b="25961"/>
          <a:stretch/>
        </p:blipFill>
        <p:spPr>
          <a:xfrm>
            <a:off x="1098276" y="4039653"/>
            <a:ext cx="5279881" cy="2086210"/>
          </a:xfrm>
          <a:prstGeom prst="rect">
            <a:avLst/>
          </a:prstGeom>
          <a:ln>
            <a:solidFill>
              <a:schemeClr val="bg2"/>
            </a:solidFill>
          </a:ln>
        </p:spPr>
      </p:pic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>
            <a:off x="899333" y="3910279"/>
            <a:ext cx="5664756" cy="0"/>
          </a:xfrm>
          <a:prstGeom prst="line">
            <a:avLst/>
          </a:prstGeom>
          <a:ln w="19050">
            <a:solidFill>
              <a:srgbClr val="D9E4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7">
            <a:extLst>
              <a:ext uri="{FF2B5EF4-FFF2-40B4-BE49-F238E27FC236}">
                <a16:creationId xmlns:a16="http://schemas.microsoft.com/office/drawing/2014/main" id="{B8CFC740-2BC1-4CD3-9DB7-F6CF3FDE29FE}"/>
              </a:ext>
            </a:extLst>
          </p:cNvPr>
          <p:cNvSpPr/>
          <p:nvPr/>
        </p:nvSpPr>
        <p:spPr>
          <a:xfrm>
            <a:off x="6288712" y="1603688"/>
            <a:ext cx="5214439" cy="3622764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Shape 8">
            <a:extLst>
              <a:ext uri="{FF2B5EF4-FFF2-40B4-BE49-F238E27FC236}">
                <a16:creationId xmlns:a16="http://schemas.microsoft.com/office/drawing/2014/main" id="{CE089447-3923-427E-9D2A-784AA83EAB87}"/>
              </a:ext>
            </a:extLst>
          </p:cNvPr>
          <p:cNvSpPr/>
          <p:nvPr/>
        </p:nvSpPr>
        <p:spPr>
          <a:xfrm>
            <a:off x="6465378" y="1435940"/>
            <a:ext cx="673800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0" name="Shape 7">
            <a:extLst>
              <a:ext uri="{FF2B5EF4-FFF2-40B4-BE49-F238E27FC236}">
                <a16:creationId xmlns:a16="http://schemas.microsoft.com/office/drawing/2014/main" id="{FA03751F-B982-4DA1-A0B4-3047B537BABA}"/>
              </a:ext>
            </a:extLst>
          </p:cNvPr>
          <p:cNvSpPr/>
          <p:nvPr/>
        </p:nvSpPr>
        <p:spPr>
          <a:xfrm>
            <a:off x="899333" y="1603688"/>
            <a:ext cx="4905631" cy="3618413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Shape 8">
            <a:extLst>
              <a:ext uri="{FF2B5EF4-FFF2-40B4-BE49-F238E27FC236}">
                <a16:creationId xmlns:a16="http://schemas.microsoft.com/office/drawing/2014/main" id="{9D840F63-4513-4162-B9F8-E627F93E583B}"/>
              </a:ext>
            </a:extLst>
          </p:cNvPr>
          <p:cNvSpPr/>
          <p:nvPr/>
        </p:nvSpPr>
        <p:spPr>
          <a:xfrm>
            <a:off x="1032052" y="1431589"/>
            <a:ext cx="673800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2173896F-8250-4E0A-A5AA-4F76558939CF}"/>
              </a:ext>
            </a:extLst>
          </p:cNvPr>
          <p:cNvSpPr/>
          <p:nvPr/>
        </p:nvSpPr>
        <p:spPr>
          <a:xfrm>
            <a:off x="1100841" y="1490152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Запуск</a:t>
            </a:r>
            <a:endParaRPr lang="en-US" sz="760" dirty="0"/>
          </a:p>
        </p:txBody>
      </p:sp>
      <p:sp>
        <p:nvSpPr>
          <p:cNvPr id="33" name="Text 12">
            <a:extLst>
              <a:ext uri="{FF2B5EF4-FFF2-40B4-BE49-F238E27FC236}">
                <a16:creationId xmlns:a16="http://schemas.microsoft.com/office/drawing/2014/main" id="{C9BF2340-B1CA-456E-A735-8ACB0BBA3A87}"/>
              </a:ext>
            </a:extLst>
          </p:cNvPr>
          <p:cNvSpPr/>
          <p:nvPr/>
        </p:nvSpPr>
        <p:spPr>
          <a:xfrm>
            <a:off x="6553962" y="1490152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endParaRPr lang="en-US" sz="760" dirty="0"/>
          </a:p>
        </p:txBody>
      </p:sp>
      <p:sp>
        <p:nvSpPr>
          <p:cNvPr id="34" name="Shape 13">
            <a:extLst>
              <a:ext uri="{FF2B5EF4-FFF2-40B4-BE49-F238E27FC236}">
                <a16:creationId xmlns:a16="http://schemas.microsoft.com/office/drawing/2014/main" id="{0526C5FC-99B5-42FD-9949-3CE5FB948624}"/>
              </a:ext>
            </a:extLst>
          </p:cNvPr>
          <p:cNvSpPr/>
          <p:nvPr/>
        </p:nvSpPr>
        <p:spPr>
          <a:xfrm>
            <a:off x="899335" y="5424359"/>
            <a:ext cx="5389378" cy="929246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5" name="Text 14">
            <a:extLst>
              <a:ext uri="{FF2B5EF4-FFF2-40B4-BE49-F238E27FC236}">
                <a16:creationId xmlns:a16="http://schemas.microsoft.com/office/drawing/2014/main" id="{64EA62F3-F4DF-4C7A-BD50-E11FC3A4D848}"/>
              </a:ext>
            </a:extLst>
          </p:cNvPr>
          <p:cNvSpPr/>
          <p:nvPr/>
        </p:nvSpPr>
        <p:spPr>
          <a:xfrm>
            <a:off x="1156503" y="556390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6" name="Text 15">
            <a:extLst>
              <a:ext uri="{FF2B5EF4-FFF2-40B4-BE49-F238E27FC236}">
                <a16:creationId xmlns:a16="http://schemas.microsoft.com/office/drawing/2014/main" id="{C6671965-F1CD-464F-A75C-781A233E81AF}"/>
              </a:ext>
            </a:extLst>
          </p:cNvPr>
          <p:cNvSpPr/>
          <p:nvPr/>
        </p:nvSpPr>
        <p:spPr>
          <a:xfrm>
            <a:off x="1285826" y="5546931"/>
            <a:ext cx="597103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вручную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необходимости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остановить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7" name="Text 16">
            <a:extLst>
              <a:ext uri="{FF2B5EF4-FFF2-40B4-BE49-F238E27FC236}">
                <a16:creationId xmlns:a16="http://schemas.microsoft.com/office/drawing/2014/main" id="{710054E1-8BF8-4575-ADD5-EE798D7B0BDD}"/>
              </a:ext>
            </a:extLst>
          </p:cNvPr>
          <p:cNvSpPr/>
          <p:nvPr/>
        </p:nvSpPr>
        <p:spPr>
          <a:xfrm>
            <a:off x="1156503" y="578729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8" name="Text 17">
            <a:extLst>
              <a:ext uri="{FF2B5EF4-FFF2-40B4-BE49-F238E27FC236}">
                <a16:creationId xmlns:a16="http://schemas.microsoft.com/office/drawing/2014/main" id="{DD7C40B8-20AE-415E-922A-32AA4921DC8D}"/>
              </a:ext>
            </a:extLst>
          </p:cNvPr>
          <p:cNvSpPr/>
          <p:nvPr/>
        </p:nvSpPr>
        <p:spPr>
          <a:xfrm>
            <a:off x="1285826" y="5766387"/>
            <a:ext cx="597103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черновик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идет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ожидает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завершена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остановлена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9" name="Text 19">
            <a:extLst>
              <a:ext uri="{FF2B5EF4-FFF2-40B4-BE49-F238E27FC236}">
                <a16:creationId xmlns:a16="http://schemas.microsoft.com/office/drawing/2014/main" id="{467DF780-500B-423C-B971-7EEEF374B9B4}"/>
              </a:ext>
            </a:extLst>
          </p:cNvPr>
          <p:cNvSpPr/>
          <p:nvPr/>
        </p:nvSpPr>
        <p:spPr>
          <a:xfrm>
            <a:off x="1285826" y="5985843"/>
            <a:ext cx="597103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вкладке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«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Состояние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видно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очередь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доставки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прочтения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Запуск, остановка и статусы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959684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подготовки аудитории и сообщения пользователь запускает рассылку кнопкой, а система берет на себя поочередную отправку и фиксацию результата.</a:t>
            </a:r>
            <a:endParaRPr lang="en-US" sz="980" dirty="0"/>
          </a:p>
        </p:txBody>
      </p:sp>
      <p:sp>
        <p:nvSpPr>
          <p:cNvPr id="25" name="Shape 2">
            <a:extLst>
              <a:ext uri="{FF2B5EF4-FFF2-40B4-BE49-F238E27FC236}">
                <a16:creationId xmlns:a16="http://schemas.microsoft.com/office/drawing/2014/main" id="{9ADA7C16-915E-4A6A-BA53-6C953BB2C799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AD22D445-0E5E-4BB1-A53A-7BDDA82288F2}"/>
              </a:ext>
            </a:extLst>
          </p:cNvPr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38D9A72D-FD72-4184-927B-24127CDB9CAC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0" name="Text 18">
            <a:extLst>
              <a:ext uri="{FF2B5EF4-FFF2-40B4-BE49-F238E27FC236}">
                <a16:creationId xmlns:a16="http://schemas.microsoft.com/office/drawing/2014/main" id="{76A9AAF4-8C83-470C-AD11-282C83BB2677}"/>
              </a:ext>
            </a:extLst>
          </p:cNvPr>
          <p:cNvSpPr/>
          <p:nvPr/>
        </p:nvSpPr>
        <p:spPr>
          <a:xfrm>
            <a:off x="1156503" y="6001966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69458B2F-A97D-45D8-9E14-AB2A7E768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052" y="1938647"/>
            <a:ext cx="4640619" cy="2941311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8" t="3542" r="11483" b="23907"/>
          <a:stretch/>
        </p:blipFill>
        <p:spPr>
          <a:xfrm>
            <a:off x="6378810" y="2069349"/>
            <a:ext cx="5007716" cy="2659670"/>
          </a:xfrm>
          <a:prstGeom prst="rect">
            <a:avLst/>
          </a:prstGeom>
          <a:ln>
            <a:solidFill>
              <a:srgbClr val="D9E4FF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9E054F54-2C34-499A-9437-D08459C10798}"/>
              </a:ext>
            </a:extLst>
          </p:cNvPr>
          <p:cNvSpPr/>
          <p:nvPr/>
        </p:nvSpPr>
        <p:spPr>
          <a:xfrm>
            <a:off x="6211101" y="1862563"/>
            <a:ext cx="3280768" cy="2588614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5" name="Shape 7">
            <a:extLst>
              <a:ext uri="{FF2B5EF4-FFF2-40B4-BE49-F238E27FC236}">
                <a16:creationId xmlns:a16="http://schemas.microsoft.com/office/drawing/2014/main" id="{1714DB31-8877-4CF2-948E-E1BABA81D970}"/>
              </a:ext>
            </a:extLst>
          </p:cNvPr>
          <p:cNvSpPr/>
          <p:nvPr/>
        </p:nvSpPr>
        <p:spPr>
          <a:xfrm>
            <a:off x="1338643" y="1858215"/>
            <a:ext cx="2319354" cy="2588614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6" name="Shape 8">
            <a:extLst>
              <a:ext uri="{FF2B5EF4-FFF2-40B4-BE49-F238E27FC236}">
                <a16:creationId xmlns:a16="http://schemas.microsoft.com/office/drawing/2014/main" id="{55F3A8DF-50D0-42D6-96C4-0F39BFF5D919}"/>
              </a:ext>
            </a:extLst>
          </p:cNvPr>
          <p:cNvSpPr/>
          <p:nvPr/>
        </p:nvSpPr>
        <p:spPr>
          <a:xfrm>
            <a:off x="1431518" y="1672725"/>
            <a:ext cx="1090225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47" name="Text 9">
            <a:extLst>
              <a:ext uri="{FF2B5EF4-FFF2-40B4-BE49-F238E27FC236}">
                <a16:creationId xmlns:a16="http://schemas.microsoft.com/office/drawing/2014/main" id="{1D095507-DE1A-4BB1-AC98-22B595622F3A}"/>
              </a:ext>
            </a:extLst>
          </p:cNvPr>
          <p:cNvSpPr/>
          <p:nvPr/>
        </p:nvSpPr>
        <p:spPr>
          <a:xfrm>
            <a:off x="1524788" y="1730199"/>
            <a:ext cx="903427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Варианты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работы</a:t>
            </a:r>
            <a:endParaRPr lang="en-US" sz="760" dirty="0"/>
          </a:p>
        </p:txBody>
      </p:sp>
      <p:sp>
        <p:nvSpPr>
          <p:cNvPr id="48" name="Text 10">
            <a:extLst>
              <a:ext uri="{FF2B5EF4-FFF2-40B4-BE49-F238E27FC236}">
                <a16:creationId xmlns:a16="http://schemas.microsoft.com/office/drawing/2014/main" id="{AF823A6A-0B18-49D1-8D7D-63FAEDC3EF78}"/>
              </a:ext>
            </a:extLst>
          </p:cNvPr>
          <p:cNvSpPr/>
          <p:nvPr/>
        </p:nvSpPr>
        <p:spPr>
          <a:xfrm>
            <a:off x="1845740" y="2205242"/>
            <a:ext cx="1298580" cy="15849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Фильтры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базе</a:t>
            </a:r>
            <a:endParaRPr lang="en-US" sz="1100" dirty="0"/>
          </a:p>
        </p:txBody>
      </p:sp>
      <p:sp>
        <p:nvSpPr>
          <p:cNvPr id="49" name="Shape 11">
            <a:extLst>
              <a:ext uri="{FF2B5EF4-FFF2-40B4-BE49-F238E27FC236}">
                <a16:creationId xmlns:a16="http://schemas.microsoft.com/office/drawing/2014/main" id="{E2435CE4-DFC7-4B1C-9BD6-7C0C9A2AD344}"/>
              </a:ext>
            </a:extLst>
          </p:cNvPr>
          <p:cNvSpPr/>
          <p:nvPr/>
        </p:nvSpPr>
        <p:spPr>
          <a:xfrm>
            <a:off x="1739500" y="2720795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50" name="Text 12">
            <a:extLst>
              <a:ext uri="{FF2B5EF4-FFF2-40B4-BE49-F238E27FC236}">
                <a16:creationId xmlns:a16="http://schemas.microsoft.com/office/drawing/2014/main" id="{D7B538E9-BE4C-4FFF-BD98-EB2D30D719CB}"/>
              </a:ext>
            </a:extLst>
          </p:cNvPr>
          <p:cNvSpPr/>
          <p:nvPr/>
        </p:nvSpPr>
        <p:spPr>
          <a:xfrm>
            <a:off x="1830940" y="2774789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Excel-</a:t>
            </a:r>
            <a:r>
              <a:rPr lang="en-US" sz="8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загрузка</a:t>
            </a:r>
            <a:endParaRPr lang="en-US" sz="800" dirty="0"/>
          </a:p>
        </p:txBody>
      </p:sp>
      <p:sp>
        <p:nvSpPr>
          <p:cNvPr id="51" name="Shape 13">
            <a:extLst>
              <a:ext uri="{FF2B5EF4-FFF2-40B4-BE49-F238E27FC236}">
                <a16:creationId xmlns:a16="http://schemas.microsoft.com/office/drawing/2014/main" id="{A926EA96-8D6B-4DB8-AD50-0E3B41B7CB32}"/>
              </a:ext>
            </a:extLst>
          </p:cNvPr>
          <p:cNvSpPr/>
          <p:nvPr/>
        </p:nvSpPr>
        <p:spPr>
          <a:xfrm>
            <a:off x="1739500" y="3068267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52" name="Text 14">
            <a:extLst>
              <a:ext uri="{FF2B5EF4-FFF2-40B4-BE49-F238E27FC236}">
                <a16:creationId xmlns:a16="http://schemas.microsoft.com/office/drawing/2014/main" id="{A061BBB6-5806-4EC7-AD51-42F98CB93C39}"/>
              </a:ext>
            </a:extLst>
          </p:cNvPr>
          <p:cNvSpPr/>
          <p:nvPr/>
        </p:nvSpPr>
        <p:spPr>
          <a:xfrm>
            <a:off x="1830940" y="3122261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8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Ручное</a:t>
            </a:r>
            <a:r>
              <a:rPr lang="en-US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добавление</a:t>
            </a:r>
            <a:endParaRPr lang="en-US" sz="800" dirty="0"/>
          </a:p>
        </p:txBody>
      </p:sp>
      <p:sp>
        <p:nvSpPr>
          <p:cNvPr id="53" name="Shape 15">
            <a:extLst>
              <a:ext uri="{FF2B5EF4-FFF2-40B4-BE49-F238E27FC236}">
                <a16:creationId xmlns:a16="http://schemas.microsoft.com/office/drawing/2014/main" id="{F2A7D0A2-412B-4A97-A5C6-B64F59A1A1B6}"/>
              </a:ext>
            </a:extLst>
          </p:cNvPr>
          <p:cNvSpPr/>
          <p:nvPr/>
        </p:nvSpPr>
        <p:spPr>
          <a:xfrm>
            <a:off x="1739500" y="3415739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54" name="Text 16">
            <a:extLst>
              <a:ext uri="{FF2B5EF4-FFF2-40B4-BE49-F238E27FC236}">
                <a16:creationId xmlns:a16="http://schemas.microsoft.com/office/drawing/2014/main" id="{027175B9-A811-4F77-829B-7DEDF658D88D}"/>
              </a:ext>
            </a:extLst>
          </p:cNvPr>
          <p:cNvSpPr/>
          <p:nvPr/>
        </p:nvSpPr>
        <p:spPr>
          <a:xfrm>
            <a:off x="1830940" y="3469733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8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r>
              <a:rPr lang="en-US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отбор</a:t>
            </a:r>
            <a:endParaRPr lang="en-US" sz="800" dirty="0"/>
          </a:p>
        </p:txBody>
      </p:sp>
      <p:sp>
        <p:nvSpPr>
          <p:cNvPr id="55" name="Text 19">
            <a:extLst>
              <a:ext uri="{FF2B5EF4-FFF2-40B4-BE49-F238E27FC236}">
                <a16:creationId xmlns:a16="http://schemas.microsoft.com/office/drawing/2014/main" id="{F229EFF7-1E2D-445E-89CD-CDBE109333F2}"/>
              </a:ext>
            </a:extLst>
          </p:cNvPr>
          <p:cNvSpPr/>
          <p:nvPr/>
        </p:nvSpPr>
        <p:spPr>
          <a:xfrm>
            <a:off x="3657997" y="3052589"/>
            <a:ext cx="3108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E4B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600" dirty="0"/>
          </a:p>
        </p:txBody>
      </p:sp>
      <p:sp>
        <p:nvSpPr>
          <p:cNvPr id="56" name="Shape 20">
            <a:extLst>
              <a:ext uri="{FF2B5EF4-FFF2-40B4-BE49-F238E27FC236}">
                <a16:creationId xmlns:a16="http://schemas.microsoft.com/office/drawing/2014/main" id="{A0C2A0AD-CC95-499F-A93E-277CEC475C88}"/>
              </a:ext>
            </a:extLst>
          </p:cNvPr>
          <p:cNvSpPr/>
          <p:nvPr/>
        </p:nvSpPr>
        <p:spPr>
          <a:xfrm>
            <a:off x="3967147" y="2214821"/>
            <a:ext cx="1920240" cy="2011680"/>
          </a:xfrm>
          <a:prstGeom prst="roundRect">
            <a:avLst>
              <a:gd name="adj" fmla="val 3810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7" name="Text 21">
            <a:extLst>
              <a:ext uri="{FF2B5EF4-FFF2-40B4-BE49-F238E27FC236}">
                <a16:creationId xmlns:a16="http://schemas.microsoft.com/office/drawing/2014/main" id="{B4AB2379-437B-4A23-9EBF-F0711D8A9046}"/>
              </a:ext>
            </a:extLst>
          </p:cNvPr>
          <p:cNvSpPr/>
          <p:nvPr/>
        </p:nvSpPr>
        <p:spPr>
          <a:xfrm>
            <a:off x="4278043" y="2525717"/>
            <a:ext cx="12984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2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это</a:t>
            </a:r>
            <a:r>
              <a:rPr lang="en-US" sz="12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значит</a:t>
            </a:r>
            <a:endParaRPr lang="en-US" sz="1200" dirty="0"/>
          </a:p>
        </p:txBody>
      </p:sp>
      <p:sp>
        <p:nvSpPr>
          <p:cNvPr id="58" name="Shape 22">
            <a:extLst>
              <a:ext uri="{FF2B5EF4-FFF2-40B4-BE49-F238E27FC236}">
                <a16:creationId xmlns:a16="http://schemas.microsoft.com/office/drawing/2014/main" id="{3D2077D6-67AA-48DF-BA5B-0C2F5D3DC2B9}"/>
              </a:ext>
            </a:extLst>
          </p:cNvPr>
          <p:cNvSpPr/>
          <p:nvPr/>
        </p:nvSpPr>
        <p:spPr>
          <a:xfrm>
            <a:off x="4515787" y="3067388"/>
            <a:ext cx="822960" cy="3588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59" name="Text 23">
            <a:extLst>
              <a:ext uri="{FF2B5EF4-FFF2-40B4-BE49-F238E27FC236}">
                <a16:creationId xmlns:a16="http://schemas.microsoft.com/office/drawing/2014/main" id="{3E8F60B7-9778-4FB0-A5D7-2DFF5B79CCDD}"/>
              </a:ext>
            </a:extLst>
          </p:cNvPr>
          <p:cNvSpPr/>
          <p:nvPr/>
        </p:nvSpPr>
        <p:spPr>
          <a:xfrm>
            <a:off x="4607227" y="3121389"/>
            <a:ext cx="640080" cy="2420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820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Гибкость</a:t>
            </a:r>
            <a:r>
              <a:rPr lang="en-US" sz="820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20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820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20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endParaRPr lang="en-US" sz="820" dirty="0"/>
          </a:p>
        </p:txBody>
      </p:sp>
      <p:sp>
        <p:nvSpPr>
          <p:cNvPr id="60" name="Text 27">
            <a:extLst>
              <a:ext uri="{FF2B5EF4-FFF2-40B4-BE49-F238E27FC236}">
                <a16:creationId xmlns:a16="http://schemas.microsoft.com/office/drawing/2014/main" id="{889BD9F0-F2AD-4E11-B5A1-2B9300BE5400}"/>
              </a:ext>
            </a:extLst>
          </p:cNvPr>
          <p:cNvSpPr/>
          <p:nvPr/>
        </p:nvSpPr>
        <p:spPr>
          <a:xfrm>
            <a:off x="6474349" y="2137115"/>
            <a:ext cx="1829671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важно помнить</a:t>
            </a:r>
            <a:endParaRPr lang="en-US" sz="1100" dirty="0"/>
          </a:p>
        </p:txBody>
      </p:sp>
      <p:sp>
        <p:nvSpPr>
          <p:cNvPr id="61" name="Text 28">
            <a:extLst>
              <a:ext uri="{FF2B5EF4-FFF2-40B4-BE49-F238E27FC236}">
                <a16:creationId xmlns:a16="http://schemas.microsoft.com/office/drawing/2014/main" id="{4B4CCF26-21DA-42A7-97DB-CA1B8B8C6811}"/>
              </a:ext>
            </a:extLst>
          </p:cNvPr>
          <p:cNvSpPr/>
          <p:nvPr/>
        </p:nvSpPr>
        <p:spPr>
          <a:xfrm>
            <a:off x="6439516" y="2473472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62" name="Text 29">
            <a:extLst>
              <a:ext uri="{FF2B5EF4-FFF2-40B4-BE49-F238E27FC236}">
                <a16:creationId xmlns:a16="http://schemas.microsoft.com/office/drawing/2014/main" id="{D89C6C83-23BC-4FE2-A081-D3A5A380BAC4}"/>
              </a:ext>
            </a:extLst>
          </p:cNvPr>
          <p:cNvSpPr/>
          <p:nvPr/>
        </p:nvSpPr>
        <p:spPr>
          <a:xfrm>
            <a:off x="6594961" y="2508743"/>
            <a:ext cx="246996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Получателей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заполнить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истории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коммуникаций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заказов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60" dirty="0"/>
          </a:p>
        </p:txBody>
      </p:sp>
      <p:sp>
        <p:nvSpPr>
          <p:cNvPr id="63" name="Text 31">
            <a:extLst>
              <a:ext uri="{FF2B5EF4-FFF2-40B4-BE49-F238E27FC236}">
                <a16:creationId xmlns:a16="http://schemas.microsoft.com/office/drawing/2014/main" id="{DE818FF5-0DDF-45D4-9D55-2A608CE9EA70}"/>
              </a:ext>
            </a:extLst>
          </p:cNvPr>
          <p:cNvSpPr/>
          <p:nvPr/>
        </p:nvSpPr>
        <p:spPr>
          <a:xfrm>
            <a:off x="6594961" y="2892791"/>
            <a:ext cx="207568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загрузить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список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Excel: </a:t>
            </a:r>
            <a:endParaRPr lang="ru-RU" sz="860" dirty="0">
              <a:solidFill>
                <a:srgbClr val="222222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колонка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—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телефон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2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колонка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—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имя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60" dirty="0"/>
          </a:p>
        </p:txBody>
      </p:sp>
      <p:sp>
        <p:nvSpPr>
          <p:cNvPr id="64" name="Text 32">
            <a:extLst>
              <a:ext uri="{FF2B5EF4-FFF2-40B4-BE49-F238E27FC236}">
                <a16:creationId xmlns:a16="http://schemas.microsoft.com/office/drawing/2014/main" id="{B1345E49-87C8-4D71-89BF-42927D1A10AE}"/>
              </a:ext>
            </a:extLst>
          </p:cNvPr>
          <p:cNvSpPr/>
          <p:nvPr/>
        </p:nvSpPr>
        <p:spPr>
          <a:xfrm>
            <a:off x="6439516" y="3242656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65" name="Text 33">
            <a:extLst>
              <a:ext uri="{FF2B5EF4-FFF2-40B4-BE49-F238E27FC236}">
                <a16:creationId xmlns:a16="http://schemas.microsoft.com/office/drawing/2014/main" id="{59C8E193-B7AC-4184-A2E4-B94E174BCE59}"/>
              </a:ext>
            </a:extLst>
          </p:cNvPr>
          <p:cNvSpPr/>
          <p:nvPr/>
        </p:nvSpPr>
        <p:spPr>
          <a:xfrm>
            <a:off x="6594960" y="3207167"/>
            <a:ext cx="269941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добавлять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отдельных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получателей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вручную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60" dirty="0"/>
          </a:p>
        </p:txBody>
      </p:sp>
      <p:sp>
        <p:nvSpPr>
          <p:cNvPr id="66" name="Shape 36">
            <a:extLst>
              <a:ext uri="{FF2B5EF4-FFF2-40B4-BE49-F238E27FC236}">
                <a16:creationId xmlns:a16="http://schemas.microsoft.com/office/drawing/2014/main" id="{8BCF77B0-C9C8-4893-9099-003B547AF079}"/>
              </a:ext>
            </a:extLst>
          </p:cNvPr>
          <p:cNvSpPr/>
          <p:nvPr/>
        </p:nvSpPr>
        <p:spPr>
          <a:xfrm>
            <a:off x="1308117" y="4901488"/>
            <a:ext cx="8092440" cy="530352"/>
          </a:xfrm>
          <a:prstGeom prst="roundRect">
            <a:avLst>
              <a:gd name="adj" fmla="val 13793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67" name="Text 37">
            <a:extLst>
              <a:ext uri="{FF2B5EF4-FFF2-40B4-BE49-F238E27FC236}">
                <a16:creationId xmlns:a16="http://schemas.microsoft.com/office/drawing/2014/main" id="{157F6630-CCA4-40C9-A526-2F67C36082CB}"/>
              </a:ext>
            </a:extLst>
          </p:cNvPr>
          <p:cNvSpPr/>
          <p:nvPr/>
        </p:nvSpPr>
        <p:spPr>
          <a:xfrm>
            <a:off x="1244253" y="5099781"/>
            <a:ext cx="8095661" cy="1441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Это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позволяет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запускать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как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точечные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так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массовые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кампании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отдельной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внешней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системы</a:t>
            </a:r>
            <a:r>
              <a:rPr lang="en-US" sz="11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1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21605" y="571378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200" b="1" dirty="0"/>
              <a:t>Как формируется база получателей</a:t>
            </a:r>
            <a:endParaRPr lang="en-US" sz="2200" b="1" dirty="0"/>
          </a:p>
        </p:txBody>
      </p:sp>
      <p:sp>
        <p:nvSpPr>
          <p:cNvPr id="9" name="Text 6"/>
          <p:cNvSpPr/>
          <p:nvPr/>
        </p:nvSpPr>
        <p:spPr>
          <a:xfrm>
            <a:off x="521605" y="1099634"/>
            <a:ext cx="924070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поддерживает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несколько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сценариев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подготовки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базы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поэтому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инструмент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удобно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использовать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разовой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акции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и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регулярных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рассылок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80" dirty="0"/>
          </a:p>
        </p:txBody>
      </p:sp>
      <p:sp>
        <p:nvSpPr>
          <p:cNvPr id="38" name="Text 35"/>
          <p:cNvSpPr/>
          <p:nvPr/>
        </p:nvSpPr>
        <p:spPr>
          <a:xfrm>
            <a:off x="6812677" y="3573797"/>
            <a:ext cx="207568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860" dirty="0"/>
          </a:p>
        </p:txBody>
      </p:sp>
      <p:sp>
        <p:nvSpPr>
          <p:cNvPr id="40" name="Text 37"/>
          <p:cNvSpPr/>
          <p:nvPr/>
        </p:nvSpPr>
        <p:spPr>
          <a:xfrm>
            <a:off x="1873566" y="4839368"/>
            <a:ext cx="763524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850" dirty="0"/>
          </a:p>
        </p:txBody>
      </p:sp>
      <p:sp>
        <p:nvSpPr>
          <p:cNvPr id="41" name="Shape 2">
            <a:extLst>
              <a:ext uri="{FF2B5EF4-FFF2-40B4-BE49-F238E27FC236}">
                <a16:creationId xmlns:a16="http://schemas.microsoft.com/office/drawing/2014/main" id="{46812E2E-AE55-48EC-87D4-DCCF3386C41E}"/>
              </a:ext>
            </a:extLst>
          </p:cNvPr>
          <p:cNvSpPr/>
          <p:nvPr/>
        </p:nvSpPr>
        <p:spPr>
          <a:xfrm>
            <a:off x="9921240" y="577547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2" name="Text 3">
            <a:extLst>
              <a:ext uri="{FF2B5EF4-FFF2-40B4-BE49-F238E27FC236}">
                <a16:creationId xmlns:a16="http://schemas.microsoft.com/office/drawing/2014/main" id="{E4C1843A-AC58-4685-9684-552AAC9BE2F5}"/>
              </a:ext>
            </a:extLst>
          </p:cNvPr>
          <p:cNvSpPr/>
          <p:nvPr/>
        </p:nvSpPr>
        <p:spPr>
          <a:xfrm>
            <a:off x="10040112" y="654401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43" name="Text 9">
            <a:extLst>
              <a:ext uri="{FF2B5EF4-FFF2-40B4-BE49-F238E27FC236}">
                <a16:creationId xmlns:a16="http://schemas.microsoft.com/office/drawing/2014/main" id="{CDDFFC7A-CCE3-457C-B771-4DC968AAB8E2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72" name="Text 30">
            <a:extLst>
              <a:ext uri="{FF2B5EF4-FFF2-40B4-BE49-F238E27FC236}">
                <a16:creationId xmlns:a16="http://schemas.microsoft.com/office/drawing/2014/main" id="{3695334A-B50A-4E24-A82E-C5AC43248463}"/>
              </a:ext>
            </a:extLst>
          </p:cNvPr>
          <p:cNvSpPr/>
          <p:nvPr/>
        </p:nvSpPr>
        <p:spPr>
          <a:xfrm>
            <a:off x="6439516" y="285752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73" name="Text 34">
            <a:extLst>
              <a:ext uri="{FF2B5EF4-FFF2-40B4-BE49-F238E27FC236}">
                <a16:creationId xmlns:a16="http://schemas.microsoft.com/office/drawing/2014/main" id="{4EF152C0-0223-4227-A00F-B5E6EA08A12A}"/>
              </a:ext>
            </a:extLst>
          </p:cNvPr>
          <p:cNvSpPr/>
          <p:nvPr/>
        </p:nvSpPr>
        <p:spPr>
          <a:xfrm>
            <a:off x="6439516" y="3494983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74" name="Text 35">
            <a:extLst>
              <a:ext uri="{FF2B5EF4-FFF2-40B4-BE49-F238E27FC236}">
                <a16:creationId xmlns:a16="http://schemas.microsoft.com/office/drawing/2014/main" id="{741BD225-80B9-4C45-B89E-7D890C188E9D}"/>
              </a:ext>
            </a:extLst>
          </p:cNvPr>
          <p:cNvSpPr/>
          <p:nvPr/>
        </p:nvSpPr>
        <p:spPr>
          <a:xfrm>
            <a:off x="6594961" y="3538963"/>
            <a:ext cx="26994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Перед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стартом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пользователь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всегда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видит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итоговый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список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адресатов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может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его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6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7">
            <a:extLst>
              <a:ext uri="{FF2B5EF4-FFF2-40B4-BE49-F238E27FC236}">
                <a16:creationId xmlns:a16="http://schemas.microsoft.com/office/drawing/2014/main" id="{B93510B4-CCBF-4202-A959-66A05E1AC25A}"/>
              </a:ext>
            </a:extLst>
          </p:cNvPr>
          <p:cNvSpPr/>
          <p:nvPr/>
        </p:nvSpPr>
        <p:spPr>
          <a:xfrm>
            <a:off x="86738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4" name="Shape 8">
            <a:extLst>
              <a:ext uri="{FF2B5EF4-FFF2-40B4-BE49-F238E27FC236}">
                <a16:creationId xmlns:a16="http://schemas.microsoft.com/office/drawing/2014/main" id="{283B5337-A880-4FF2-BB57-0161675B4561}"/>
              </a:ext>
            </a:extLst>
          </p:cNvPr>
          <p:cNvSpPr/>
          <p:nvPr/>
        </p:nvSpPr>
        <p:spPr>
          <a:xfrm>
            <a:off x="103197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5" name="Text 9">
            <a:extLst>
              <a:ext uri="{FF2B5EF4-FFF2-40B4-BE49-F238E27FC236}">
                <a16:creationId xmlns:a16="http://schemas.microsoft.com/office/drawing/2014/main" id="{126E876F-0870-4C09-9BD1-2637C10E1BBF}"/>
              </a:ext>
            </a:extLst>
          </p:cNvPr>
          <p:cNvSpPr/>
          <p:nvPr/>
        </p:nvSpPr>
        <p:spPr>
          <a:xfrm rot="500783">
            <a:off x="104068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46" name="Text 10">
            <a:extLst>
              <a:ext uri="{FF2B5EF4-FFF2-40B4-BE49-F238E27FC236}">
                <a16:creationId xmlns:a16="http://schemas.microsoft.com/office/drawing/2014/main" id="{1C8C6799-CE8C-49BB-BAA3-A4B4EA6E5197}"/>
              </a:ext>
            </a:extLst>
          </p:cNvPr>
          <p:cNvSpPr/>
          <p:nvPr/>
        </p:nvSpPr>
        <p:spPr>
          <a:xfrm>
            <a:off x="1397733" y="175390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Окно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endParaRPr lang="en-US" sz="1100" dirty="0"/>
          </a:p>
        </p:txBody>
      </p:sp>
      <p:sp>
        <p:nvSpPr>
          <p:cNvPr id="47" name="Text 11">
            <a:extLst>
              <a:ext uri="{FF2B5EF4-FFF2-40B4-BE49-F238E27FC236}">
                <a16:creationId xmlns:a16="http://schemas.microsoft.com/office/drawing/2014/main" id="{28110A08-8009-46B5-9C83-56B50B249A86}"/>
              </a:ext>
            </a:extLst>
          </p:cNvPr>
          <p:cNvSpPr/>
          <p:nvPr/>
        </p:nvSpPr>
        <p:spPr>
          <a:xfrm>
            <a:off x="1113390" y="2294054"/>
            <a:ext cx="2615184" cy="523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отправляются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только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заданном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интервале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часов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48" name="Shape 12">
            <a:extLst>
              <a:ext uri="{FF2B5EF4-FFF2-40B4-BE49-F238E27FC236}">
                <a16:creationId xmlns:a16="http://schemas.microsoft.com/office/drawing/2014/main" id="{E7AF21E0-EE97-4050-B519-302CBD30E1FE}"/>
              </a:ext>
            </a:extLst>
          </p:cNvPr>
          <p:cNvSpPr/>
          <p:nvPr/>
        </p:nvSpPr>
        <p:spPr>
          <a:xfrm>
            <a:off x="425066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9" name="Shape 13">
            <a:extLst>
              <a:ext uri="{FF2B5EF4-FFF2-40B4-BE49-F238E27FC236}">
                <a16:creationId xmlns:a16="http://schemas.microsoft.com/office/drawing/2014/main" id="{04890424-B9B8-4709-BD18-3AB833A7B2C2}"/>
              </a:ext>
            </a:extLst>
          </p:cNvPr>
          <p:cNvSpPr/>
          <p:nvPr/>
        </p:nvSpPr>
        <p:spPr>
          <a:xfrm>
            <a:off x="441525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50" name="Text 14">
            <a:extLst>
              <a:ext uri="{FF2B5EF4-FFF2-40B4-BE49-F238E27FC236}">
                <a16:creationId xmlns:a16="http://schemas.microsoft.com/office/drawing/2014/main" id="{9DE71D62-BB27-49C3-BCFC-5E293BC99FE5}"/>
              </a:ext>
            </a:extLst>
          </p:cNvPr>
          <p:cNvSpPr/>
          <p:nvPr/>
        </p:nvSpPr>
        <p:spPr>
          <a:xfrm rot="500783">
            <a:off x="442396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51" name="Text 15">
            <a:extLst>
              <a:ext uri="{FF2B5EF4-FFF2-40B4-BE49-F238E27FC236}">
                <a16:creationId xmlns:a16="http://schemas.microsoft.com/office/drawing/2014/main" id="{9344FA8E-EED3-475E-A3D4-FE0FDCCED84B}"/>
              </a:ext>
            </a:extLst>
          </p:cNvPr>
          <p:cNvSpPr/>
          <p:nvPr/>
        </p:nvSpPr>
        <p:spPr>
          <a:xfrm>
            <a:off x="4781013" y="1776873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Планируемая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дата</a:t>
            </a:r>
            <a:endParaRPr lang="en-US" sz="1100" dirty="0"/>
          </a:p>
        </p:txBody>
      </p:sp>
      <p:sp>
        <p:nvSpPr>
          <p:cNvPr id="52" name="Text 16">
            <a:extLst>
              <a:ext uri="{FF2B5EF4-FFF2-40B4-BE49-F238E27FC236}">
                <a16:creationId xmlns:a16="http://schemas.microsoft.com/office/drawing/2014/main" id="{7A65AF31-0790-4848-BEA9-513A24972EDE}"/>
              </a:ext>
            </a:extLst>
          </p:cNvPr>
          <p:cNvSpPr/>
          <p:nvPr/>
        </p:nvSpPr>
        <p:spPr>
          <a:xfrm>
            <a:off x="4496670" y="2294054"/>
            <a:ext cx="2615184" cy="523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Кампанию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подготовить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заранее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выбранный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53" name="Shape 17">
            <a:extLst>
              <a:ext uri="{FF2B5EF4-FFF2-40B4-BE49-F238E27FC236}">
                <a16:creationId xmlns:a16="http://schemas.microsoft.com/office/drawing/2014/main" id="{ED9CD401-25EC-48DD-AD33-86CFFA98A6C5}"/>
              </a:ext>
            </a:extLst>
          </p:cNvPr>
          <p:cNvSpPr/>
          <p:nvPr/>
        </p:nvSpPr>
        <p:spPr>
          <a:xfrm>
            <a:off x="763394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4" name="Shape 18">
            <a:extLst>
              <a:ext uri="{FF2B5EF4-FFF2-40B4-BE49-F238E27FC236}">
                <a16:creationId xmlns:a16="http://schemas.microsoft.com/office/drawing/2014/main" id="{317D5A44-493F-4F74-9ECC-60CE501E5382}"/>
              </a:ext>
            </a:extLst>
          </p:cNvPr>
          <p:cNvSpPr/>
          <p:nvPr/>
        </p:nvSpPr>
        <p:spPr>
          <a:xfrm>
            <a:off x="779853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55" name="Text 19">
            <a:extLst>
              <a:ext uri="{FF2B5EF4-FFF2-40B4-BE49-F238E27FC236}">
                <a16:creationId xmlns:a16="http://schemas.microsoft.com/office/drawing/2014/main" id="{5A7CFAEE-A649-46CB-91F0-0F858EF68D5D}"/>
              </a:ext>
            </a:extLst>
          </p:cNvPr>
          <p:cNvSpPr/>
          <p:nvPr/>
        </p:nvSpPr>
        <p:spPr>
          <a:xfrm rot="500783">
            <a:off x="780724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56" name="Text 20">
            <a:extLst>
              <a:ext uri="{FF2B5EF4-FFF2-40B4-BE49-F238E27FC236}">
                <a16:creationId xmlns:a16="http://schemas.microsoft.com/office/drawing/2014/main" id="{A7F6EDC7-D28A-4E5E-B0B7-A3AE6889F81D}"/>
              </a:ext>
            </a:extLst>
          </p:cNvPr>
          <p:cNvSpPr/>
          <p:nvPr/>
        </p:nvSpPr>
        <p:spPr>
          <a:xfrm>
            <a:off x="8164293" y="1784076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Ограничение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базе</a:t>
            </a:r>
            <a:endParaRPr lang="en-US" sz="1100" dirty="0"/>
          </a:p>
        </p:txBody>
      </p:sp>
      <p:sp>
        <p:nvSpPr>
          <p:cNvPr id="57" name="Text 21">
            <a:extLst>
              <a:ext uri="{FF2B5EF4-FFF2-40B4-BE49-F238E27FC236}">
                <a16:creationId xmlns:a16="http://schemas.microsoft.com/office/drawing/2014/main" id="{C82DF11D-8B5F-4160-A406-636F8D518EAD}"/>
              </a:ext>
            </a:extLst>
          </p:cNvPr>
          <p:cNvSpPr/>
          <p:nvPr/>
        </p:nvSpPr>
        <p:spPr>
          <a:xfrm>
            <a:off x="7879950" y="2294054"/>
            <a:ext cx="2615184" cy="523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Получатели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отбираются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правилам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а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только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вручную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58" name="Shape 22">
            <a:extLst>
              <a:ext uri="{FF2B5EF4-FFF2-40B4-BE49-F238E27FC236}">
                <a16:creationId xmlns:a16="http://schemas.microsoft.com/office/drawing/2014/main" id="{99E463AC-A822-41C6-9D42-9377B1F94DBE}"/>
              </a:ext>
            </a:extLst>
          </p:cNvPr>
          <p:cNvSpPr/>
          <p:nvPr/>
        </p:nvSpPr>
        <p:spPr>
          <a:xfrm>
            <a:off x="86738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9" name="Shape 23">
            <a:extLst>
              <a:ext uri="{FF2B5EF4-FFF2-40B4-BE49-F238E27FC236}">
                <a16:creationId xmlns:a16="http://schemas.microsoft.com/office/drawing/2014/main" id="{FAEA8626-5B07-470A-9DE4-4FB722A00C51}"/>
              </a:ext>
            </a:extLst>
          </p:cNvPr>
          <p:cNvSpPr/>
          <p:nvPr/>
        </p:nvSpPr>
        <p:spPr>
          <a:xfrm>
            <a:off x="103197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0" name="Text 24">
            <a:extLst>
              <a:ext uri="{FF2B5EF4-FFF2-40B4-BE49-F238E27FC236}">
                <a16:creationId xmlns:a16="http://schemas.microsoft.com/office/drawing/2014/main" id="{65AADAA7-3780-45F5-A690-320F1115C45D}"/>
              </a:ext>
            </a:extLst>
          </p:cNvPr>
          <p:cNvSpPr/>
          <p:nvPr/>
        </p:nvSpPr>
        <p:spPr>
          <a:xfrm rot="500783">
            <a:off x="104068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61" name="Text 25">
            <a:extLst>
              <a:ext uri="{FF2B5EF4-FFF2-40B4-BE49-F238E27FC236}">
                <a16:creationId xmlns:a16="http://schemas.microsoft.com/office/drawing/2014/main" id="{BD5E9295-FC8B-4EDC-A447-E054F71ED5D7}"/>
              </a:ext>
            </a:extLst>
          </p:cNvPr>
          <p:cNvSpPr/>
          <p:nvPr/>
        </p:nvSpPr>
        <p:spPr>
          <a:xfrm>
            <a:off x="139773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Отказ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авторассылок</a:t>
            </a:r>
            <a:endParaRPr lang="en-US" sz="1100" dirty="0"/>
          </a:p>
        </p:txBody>
      </p:sp>
      <p:sp>
        <p:nvSpPr>
          <p:cNvPr id="62" name="Text 26">
            <a:extLst>
              <a:ext uri="{FF2B5EF4-FFF2-40B4-BE49-F238E27FC236}">
                <a16:creationId xmlns:a16="http://schemas.microsoft.com/office/drawing/2014/main" id="{8CE74B01-CC5F-44A6-80C7-C72E680232F9}"/>
              </a:ext>
            </a:extLst>
          </p:cNvPr>
          <p:cNvSpPr/>
          <p:nvPr/>
        </p:nvSpPr>
        <p:spPr>
          <a:xfrm>
            <a:off x="1113390" y="4214294"/>
            <a:ext cx="2615184" cy="523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отказавшиеся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автоматических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пропускаются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3" name="Shape 27">
            <a:extLst>
              <a:ext uri="{FF2B5EF4-FFF2-40B4-BE49-F238E27FC236}">
                <a16:creationId xmlns:a16="http://schemas.microsoft.com/office/drawing/2014/main" id="{A376DFB0-021F-4A20-83D0-66D62979282A}"/>
              </a:ext>
            </a:extLst>
          </p:cNvPr>
          <p:cNvSpPr/>
          <p:nvPr/>
        </p:nvSpPr>
        <p:spPr>
          <a:xfrm>
            <a:off x="425066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4" name="Shape 28">
            <a:extLst>
              <a:ext uri="{FF2B5EF4-FFF2-40B4-BE49-F238E27FC236}">
                <a16:creationId xmlns:a16="http://schemas.microsoft.com/office/drawing/2014/main" id="{D0A30B4E-28B7-4CF2-8C39-48F101143D6F}"/>
              </a:ext>
            </a:extLst>
          </p:cNvPr>
          <p:cNvSpPr/>
          <p:nvPr/>
        </p:nvSpPr>
        <p:spPr>
          <a:xfrm>
            <a:off x="441525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5" name="Text 29">
            <a:extLst>
              <a:ext uri="{FF2B5EF4-FFF2-40B4-BE49-F238E27FC236}">
                <a16:creationId xmlns:a16="http://schemas.microsoft.com/office/drawing/2014/main" id="{EDB41CE8-9E49-4C95-9284-55CDC5FCE349}"/>
              </a:ext>
            </a:extLst>
          </p:cNvPr>
          <p:cNvSpPr/>
          <p:nvPr/>
        </p:nvSpPr>
        <p:spPr>
          <a:xfrm rot="500783">
            <a:off x="442396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66" name="Text 30">
            <a:extLst>
              <a:ext uri="{FF2B5EF4-FFF2-40B4-BE49-F238E27FC236}">
                <a16:creationId xmlns:a16="http://schemas.microsoft.com/office/drawing/2014/main" id="{59780717-113E-4498-A6C5-B68C4BCCA308}"/>
              </a:ext>
            </a:extLst>
          </p:cNvPr>
          <p:cNvSpPr/>
          <p:nvPr/>
        </p:nvSpPr>
        <p:spPr>
          <a:xfrm>
            <a:off x="478101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результата</a:t>
            </a:r>
            <a:endParaRPr lang="en-US" sz="1100" dirty="0"/>
          </a:p>
        </p:txBody>
      </p:sp>
      <p:sp>
        <p:nvSpPr>
          <p:cNvPr id="67" name="Text 31">
            <a:extLst>
              <a:ext uri="{FF2B5EF4-FFF2-40B4-BE49-F238E27FC236}">
                <a16:creationId xmlns:a16="http://schemas.microsoft.com/office/drawing/2014/main" id="{D18A1A5B-D302-409C-A15B-5A9BBFFB8A19}"/>
              </a:ext>
            </a:extLst>
          </p:cNvPr>
          <p:cNvSpPr/>
          <p:nvPr/>
        </p:nvSpPr>
        <p:spPr>
          <a:xfrm>
            <a:off x="4496670" y="4214294"/>
            <a:ext cx="2615184" cy="523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фиксирует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доставку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прочтение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ошибки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8" name="Shape 32">
            <a:extLst>
              <a:ext uri="{FF2B5EF4-FFF2-40B4-BE49-F238E27FC236}">
                <a16:creationId xmlns:a16="http://schemas.microsoft.com/office/drawing/2014/main" id="{6EE85438-8F08-4C53-ACE5-1950737145E6}"/>
              </a:ext>
            </a:extLst>
          </p:cNvPr>
          <p:cNvSpPr/>
          <p:nvPr/>
        </p:nvSpPr>
        <p:spPr>
          <a:xfrm>
            <a:off x="763394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9" name="Shape 33">
            <a:extLst>
              <a:ext uri="{FF2B5EF4-FFF2-40B4-BE49-F238E27FC236}">
                <a16:creationId xmlns:a16="http://schemas.microsoft.com/office/drawing/2014/main" id="{11DCA9A4-4863-4420-9A56-4A4319B07F83}"/>
              </a:ext>
            </a:extLst>
          </p:cNvPr>
          <p:cNvSpPr/>
          <p:nvPr/>
        </p:nvSpPr>
        <p:spPr>
          <a:xfrm>
            <a:off x="779853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70" name="Text 34">
            <a:extLst>
              <a:ext uri="{FF2B5EF4-FFF2-40B4-BE49-F238E27FC236}">
                <a16:creationId xmlns:a16="http://schemas.microsoft.com/office/drawing/2014/main" id="{20D9BD12-D60B-46C4-AEC9-3A364A021A38}"/>
              </a:ext>
            </a:extLst>
          </p:cNvPr>
          <p:cNvSpPr/>
          <p:nvPr/>
        </p:nvSpPr>
        <p:spPr>
          <a:xfrm rot="500783">
            <a:off x="780724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71" name="Text 35">
            <a:extLst>
              <a:ext uri="{FF2B5EF4-FFF2-40B4-BE49-F238E27FC236}">
                <a16:creationId xmlns:a16="http://schemas.microsoft.com/office/drawing/2014/main" id="{7255CE83-DF8F-4900-8BDC-6E62BB2D39B7}"/>
              </a:ext>
            </a:extLst>
          </p:cNvPr>
          <p:cNvSpPr/>
          <p:nvPr/>
        </p:nvSpPr>
        <p:spPr>
          <a:xfrm>
            <a:off x="8164293" y="3687876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Завершение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кампании</a:t>
            </a:r>
            <a:endParaRPr lang="en-US" sz="1100" dirty="0"/>
          </a:p>
        </p:txBody>
      </p:sp>
      <p:sp>
        <p:nvSpPr>
          <p:cNvPr id="72" name="Text 36">
            <a:extLst>
              <a:ext uri="{FF2B5EF4-FFF2-40B4-BE49-F238E27FC236}">
                <a16:creationId xmlns:a16="http://schemas.microsoft.com/office/drawing/2014/main" id="{81C2C652-95B6-4B60-B057-A0D42983EC1A}"/>
              </a:ext>
            </a:extLst>
          </p:cNvPr>
          <p:cNvSpPr/>
          <p:nvPr/>
        </p:nvSpPr>
        <p:spPr>
          <a:xfrm>
            <a:off x="7879950" y="4214294"/>
            <a:ext cx="2615184" cy="523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Когда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заканчиваются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переводится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«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завершена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39" y="585216"/>
            <a:ext cx="8638903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помогает отправлять рассылки безопасно и корректно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системе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уже заложены механики, которые помогают не превратить кампанию в хаотичную массовую отправку.</a:t>
            </a:r>
            <a:endParaRPr lang="en-US" sz="980" dirty="0"/>
          </a:p>
        </p:txBody>
      </p:sp>
      <p:sp>
        <p:nvSpPr>
          <p:cNvPr id="40" name="Shape 2">
            <a:extLst>
              <a:ext uri="{FF2B5EF4-FFF2-40B4-BE49-F238E27FC236}">
                <a16:creationId xmlns:a16="http://schemas.microsoft.com/office/drawing/2014/main" id="{76AC343F-872D-4E42-9ADE-60AAD9FEBDD1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1" name="Text 3">
            <a:extLst>
              <a:ext uri="{FF2B5EF4-FFF2-40B4-BE49-F238E27FC236}">
                <a16:creationId xmlns:a16="http://schemas.microsoft.com/office/drawing/2014/main" id="{DAB5803F-23A9-4036-A91C-D2D5559D1E1D}"/>
              </a:ext>
            </a:extLst>
          </p:cNvPr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42" name="Text 9">
            <a:extLst>
              <a:ext uri="{FF2B5EF4-FFF2-40B4-BE49-F238E27FC236}">
                <a16:creationId xmlns:a16="http://schemas.microsoft.com/office/drawing/2014/main" id="{8B5D0363-8C0C-4290-88D3-0128B265E978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B3F6FF14-5E25-479D-B819-D79F18D2648C}"/>
              </a:ext>
            </a:extLst>
          </p:cNvPr>
          <p:cNvSpPr/>
          <p:nvPr/>
        </p:nvSpPr>
        <p:spPr>
          <a:xfrm>
            <a:off x="830143" y="1598895"/>
            <a:ext cx="6583680" cy="4294560"/>
          </a:xfrm>
          <a:prstGeom prst="roundRect">
            <a:avLst>
              <a:gd name="adj" fmla="val 17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5" name="Text 8">
            <a:extLst>
              <a:ext uri="{FF2B5EF4-FFF2-40B4-BE49-F238E27FC236}">
                <a16:creationId xmlns:a16="http://schemas.microsoft.com/office/drawing/2014/main" id="{B85D32DA-9861-4899-AC6E-ACF0091C77B1}"/>
              </a:ext>
            </a:extLst>
          </p:cNvPr>
          <p:cNvSpPr/>
          <p:nvPr/>
        </p:nvSpPr>
        <p:spPr>
          <a:xfrm>
            <a:off x="1323703" y="1846218"/>
            <a:ext cx="1463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Чек-лист запуска</a:t>
            </a:r>
            <a:endParaRPr lang="en-US" sz="1100" dirty="0"/>
          </a:p>
        </p:txBody>
      </p:sp>
      <p:sp>
        <p:nvSpPr>
          <p:cNvPr id="46" name="Shape 9">
            <a:extLst>
              <a:ext uri="{FF2B5EF4-FFF2-40B4-BE49-F238E27FC236}">
                <a16:creationId xmlns:a16="http://schemas.microsoft.com/office/drawing/2014/main" id="{DA575328-B60C-418E-AA36-5E35198C5413}"/>
              </a:ext>
            </a:extLst>
          </p:cNvPr>
          <p:cNvSpPr/>
          <p:nvPr/>
        </p:nvSpPr>
        <p:spPr>
          <a:xfrm>
            <a:off x="1323703" y="227468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47" name="Text 11">
            <a:extLst>
              <a:ext uri="{FF2B5EF4-FFF2-40B4-BE49-F238E27FC236}">
                <a16:creationId xmlns:a16="http://schemas.microsoft.com/office/drawing/2014/main" id="{1291B790-4229-4A2B-9C4D-E53BCD08A8CA}"/>
              </a:ext>
            </a:extLst>
          </p:cNvPr>
          <p:cNvSpPr/>
          <p:nvPr/>
        </p:nvSpPr>
        <p:spPr>
          <a:xfrm>
            <a:off x="1689463" y="229296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документ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выбрать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48" name="Shape 12">
            <a:extLst>
              <a:ext uri="{FF2B5EF4-FFF2-40B4-BE49-F238E27FC236}">
                <a16:creationId xmlns:a16="http://schemas.microsoft.com/office/drawing/2014/main" id="{6FB5183A-B283-450B-BDEB-A729C140B679}"/>
              </a:ext>
            </a:extLst>
          </p:cNvPr>
          <p:cNvSpPr/>
          <p:nvPr/>
        </p:nvSpPr>
        <p:spPr>
          <a:xfrm>
            <a:off x="1323703" y="277760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49" name="Text 14">
            <a:extLst>
              <a:ext uri="{FF2B5EF4-FFF2-40B4-BE49-F238E27FC236}">
                <a16:creationId xmlns:a16="http://schemas.microsoft.com/office/drawing/2014/main" id="{6E1F73E1-7DB8-4D52-9D1E-40F76F1004C4}"/>
              </a:ext>
            </a:extLst>
          </p:cNvPr>
          <p:cNvSpPr/>
          <p:nvPr/>
        </p:nvSpPr>
        <p:spPr>
          <a:xfrm>
            <a:off x="1689463" y="279588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Заполнить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дату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старта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0" name="Shape 15">
            <a:extLst>
              <a:ext uri="{FF2B5EF4-FFF2-40B4-BE49-F238E27FC236}">
                <a16:creationId xmlns:a16="http://schemas.microsoft.com/office/drawing/2014/main" id="{BCFD8FA8-FFB3-4B36-9CB8-F615ED1EA079}"/>
              </a:ext>
            </a:extLst>
          </p:cNvPr>
          <p:cNvSpPr/>
          <p:nvPr/>
        </p:nvSpPr>
        <p:spPr>
          <a:xfrm>
            <a:off x="1323703" y="328052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1" name="Text 17">
            <a:extLst>
              <a:ext uri="{FF2B5EF4-FFF2-40B4-BE49-F238E27FC236}">
                <a16:creationId xmlns:a16="http://schemas.microsoft.com/office/drawing/2014/main" id="{F42B26B7-4FF3-4438-98D3-3B695709DB49}"/>
              </a:ext>
            </a:extLst>
          </p:cNvPr>
          <p:cNvSpPr/>
          <p:nvPr/>
        </p:nvSpPr>
        <p:spPr>
          <a:xfrm>
            <a:off x="1689463" y="329880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Подготовить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прикрепить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картинку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2" name="Shape 18">
            <a:extLst>
              <a:ext uri="{FF2B5EF4-FFF2-40B4-BE49-F238E27FC236}">
                <a16:creationId xmlns:a16="http://schemas.microsoft.com/office/drawing/2014/main" id="{31D78D3F-93D8-4A3D-8674-C6394C66C428}"/>
              </a:ext>
            </a:extLst>
          </p:cNvPr>
          <p:cNvSpPr/>
          <p:nvPr/>
        </p:nvSpPr>
        <p:spPr>
          <a:xfrm>
            <a:off x="1323703" y="378344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3" name="Text 20">
            <a:extLst>
              <a:ext uri="{FF2B5EF4-FFF2-40B4-BE49-F238E27FC236}">
                <a16:creationId xmlns:a16="http://schemas.microsoft.com/office/drawing/2014/main" id="{0A4A07BB-2BA0-4D62-9949-194B5676EB94}"/>
              </a:ext>
            </a:extLst>
          </p:cNvPr>
          <p:cNvSpPr/>
          <p:nvPr/>
        </p:nvSpPr>
        <p:spPr>
          <a:xfrm>
            <a:off x="1689463" y="380172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Собрать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аудиторию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фильтры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вручную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Excel.</a:t>
            </a:r>
            <a:endParaRPr lang="en-US" sz="940" dirty="0"/>
          </a:p>
        </p:txBody>
      </p:sp>
      <p:sp>
        <p:nvSpPr>
          <p:cNvPr id="54" name="Shape 21">
            <a:extLst>
              <a:ext uri="{FF2B5EF4-FFF2-40B4-BE49-F238E27FC236}">
                <a16:creationId xmlns:a16="http://schemas.microsoft.com/office/drawing/2014/main" id="{B4FEDB67-824E-465F-86DC-98B7153FB0CE}"/>
              </a:ext>
            </a:extLst>
          </p:cNvPr>
          <p:cNvSpPr/>
          <p:nvPr/>
        </p:nvSpPr>
        <p:spPr>
          <a:xfrm>
            <a:off x="1323703" y="428636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5" name="Text 23">
            <a:extLst>
              <a:ext uri="{FF2B5EF4-FFF2-40B4-BE49-F238E27FC236}">
                <a16:creationId xmlns:a16="http://schemas.microsoft.com/office/drawing/2014/main" id="{EF5ABE4D-70D1-4576-AF2E-9A208B35F29D}"/>
              </a:ext>
            </a:extLst>
          </p:cNvPr>
          <p:cNvSpPr/>
          <p:nvPr/>
        </p:nvSpPr>
        <p:spPr>
          <a:xfrm>
            <a:off x="1689463" y="430464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список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получателей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документа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6" name="Shape 24">
            <a:extLst>
              <a:ext uri="{FF2B5EF4-FFF2-40B4-BE49-F238E27FC236}">
                <a16:creationId xmlns:a16="http://schemas.microsoft.com/office/drawing/2014/main" id="{25AFDC79-003C-4E11-A2CF-B9C7AAA4088E}"/>
              </a:ext>
            </a:extLst>
          </p:cNvPr>
          <p:cNvSpPr/>
          <p:nvPr/>
        </p:nvSpPr>
        <p:spPr>
          <a:xfrm>
            <a:off x="1323703" y="478928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7" name="Text 26">
            <a:extLst>
              <a:ext uri="{FF2B5EF4-FFF2-40B4-BE49-F238E27FC236}">
                <a16:creationId xmlns:a16="http://schemas.microsoft.com/office/drawing/2014/main" id="{8A7BAE39-41DA-4135-9215-58628F2EB745}"/>
              </a:ext>
            </a:extLst>
          </p:cNvPr>
          <p:cNvSpPr/>
          <p:nvPr/>
        </p:nvSpPr>
        <p:spPr>
          <a:xfrm>
            <a:off x="1689463" y="480756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Нажать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«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Начать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рассылку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».</a:t>
            </a:r>
            <a:endParaRPr lang="en-US" sz="940" dirty="0"/>
          </a:p>
        </p:txBody>
      </p:sp>
      <p:sp>
        <p:nvSpPr>
          <p:cNvPr id="58" name="Shape 27">
            <a:extLst>
              <a:ext uri="{FF2B5EF4-FFF2-40B4-BE49-F238E27FC236}">
                <a16:creationId xmlns:a16="http://schemas.microsoft.com/office/drawing/2014/main" id="{77A8D653-6855-4483-B0B1-6CCC98C6FBB5}"/>
              </a:ext>
            </a:extLst>
          </p:cNvPr>
          <p:cNvSpPr/>
          <p:nvPr/>
        </p:nvSpPr>
        <p:spPr>
          <a:xfrm>
            <a:off x="8117258" y="1911095"/>
            <a:ext cx="2697480" cy="1793102"/>
          </a:xfrm>
          <a:prstGeom prst="roundRect">
            <a:avLst>
              <a:gd name="adj" fmla="val 4103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9" name="Text 28">
            <a:extLst>
              <a:ext uri="{FF2B5EF4-FFF2-40B4-BE49-F238E27FC236}">
                <a16:creationId xmlns:a16="http://schemas.microsoft.com/office/drawing/2014/main" id="{DB72A070-0B54-4C42-9595-2AA5E4A580C3}"/>
              </a:ext>
            </a:extLst>
          </p:cNvPr>
          <p:cNvSpPr/>
          <p:nvPr/>
        </p:nvSpPr>
        <p:spPr>
          <a:xfrm>
            <a:off x="8355002" y="2158861"/>
            <a:ext cx="1600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100" dirty="0"/>
          </a:p>
        </p:txBody>
      </p:sp>
      <p:sp>
        <p:nvSpPr>
          <p:cNvPr id="60" name="Text 29">
            <a:extLst>
              <a:ext uri="{FF2B5EF4-FFF2-40B4-BE49-F238E27FC236}">
                <a16:creationId xmlns:a16="http://schemas.microsoft.com/office/drawing/2014/main" id="{3058C214-E08D-4151-80F0-F560E22AA139}"/>
              </a:ext>
            </a:extLst>
          </p:cNvPr>
          <p:cNvSpPr/>
          <p:nvPr/>
        </p:nvSpPr>
        <p:spPr>
          <a:xfrm>
            <a:off x="8390708" y="2434051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61" name="Text 30">
            <a:extLst>
              <a:ext uri="{FF2B5EF4-FFF2-40B4-BE49-F238E27FC236}">
                <a16:creationId xmlns:a16="http://schemas.microsoft.com/office/drawing/2014/main" id="{D159CF17-918E-4ABD-A439-B85BD3629047}"/>
              </a:ext>
            </a:extLst>
          </p:cNvPr>
          <p:cNvSpPr/>
          <p:nvPr/>
        </p:nvSpPr>
        <p:spPr>
          <a:xfrm>
            <a:off x="8554865" y="2478031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ыстрый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запуск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акций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повторных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касаний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базе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;</a:t>
            </a:r>
            <a:endParaRPr lang="en-US" sz="880" dirty="0"/>
          </a:p>
        </p:txBody>
      </p:sp>
      <p:sp>
        <p:nvSpPr>
          <p:cNvPr id="62" name="Text 32">
            <a:extLst>
              <a:ext uri="{FF2B5EF4-FFF2-40B4-BE49-F238E27FC236}">
                <a16:creationId xmlns:a16="http://schemas.microsoft.com/office/drawing/2014/main" id="{911F4A7A-DCE5-4223-B6A6-D44857718D14}"/>
              </a:ext>
            </a:extLst>
          </p:cNvPr>
          <p:cNvSpPr/>
          <p:nvPr/>
        </p:nvSpPr>
        <p:spPr>
          <a:xfrm>
            <a:off x="8554865" y="2788927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ерсональные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предложения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ручной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каждому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клиенту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;</a:t>
            </a:r>
            <a:endParaRPr lang="en-US" sz="880" dirty="0"/>
          </a:p>
        </p:txBody>
      </p:sp>
      <p:sp>
        <p:nvSpPr>
          <p:cNvPr id="63" name="Text 33">
            <a:extLst>
              <a:ext uri="{FF2B5EF4-FFF2-40B4-BE49-F238E27FC236}">
                <a16:creationId xmlns:a16="http://schemas.microsoft.com/office/drawing/2014/main" id="{DA1CD06A-809F-44A0-8BDD-5E3F6F23F14E}"/>
              </a:ext>
            </a:extLst>
          </p:cNvPr>
          <p:cNvSpPr/>
          <p:nvPr/>
        </p:nvSpPr>
        <p:spPr>
          <a:xfrm>
            <a:off x="8390708" y="305563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64" name="Text 34">
            <a:extLst>
              <a:ext uri="{FF2B5EF4-FFF2-40B4-BE49-F238E27FC236}">
                <a16:creationId xmlns:a16="http://schemas.microsoft.com/office/drawing/2014/main" id="{CDF78632-7578-4F45-A0E3-72B01B0643DF}"/>
              </a:ext>
            </a:extLst>
          </p:cNvPr>
          <p:cNvSpPr/>
          <p:nvPr/>
        </p:nvSpPr>
        <p:spPr>
          <a:xfrm>
            <a:off x="8554865" y="3099823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розрачный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статусов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5" name="Shape 35">
            <a:extLst>
              <a:ext uri="{FF2B5EF4-FFF2-40B4-BE49-F238E27FC236}">
                <a16:creationId xmlns:a16="http://schemas.microsoft.com/office/drawing/2014/main" id="{AB744B2B-5345-44F0-9095-66B486EBAE98}"/>
              </a:ext>
            </a:extLst>
          </p:cNvPr>
          <p:cNvSpPr/>
          <p:nvPr/>
        </p:nvSpPr>
        <p:spPr>
          <a:xfrm>
            <a:off x="8117258" y="4143108"/>
            <a:ext cx="2697480" cy="1473077"/>
          </a:xfrm>
          <a:prstGeom prst="roundRect">
            <a:avLst>
              <a:gd name="adj" fmla="val 551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6" name="Text 36">
            <a:extLst>
              <a:ext uri="{FF2B5EF4-FFF2-40B4-BE49-F238E27FC236}">
                <a16:creationId xmlns:a16="http://schemas.microsoft.com/office/drawing/2014/main" id="{A92E727E-F11D-4A87-9DC7-266F84592428}"/>
              </a:ext>
            </a:extLst>
          </p:cNvPr>
          <p:cNvSpPr/>
          <p:nvPr/>
        </p:nvSpPr>
        <p:spPr>
          <a:xfrm>
            <a:off x="8355002" y="4371709"/>
            <a:ext cx="5943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</a:t>
            </a:r>
            <a:endParaRPr lang="en-US" sz="1100" dirty="0"/>
          </a:p>
        </p:txBody>
      </p:sp>
      <p:sp>
        <p:nvSpPr>
          <p:cNvPr id="67" name="Text 37">
            <a:extLst>
              <a:ext uri="{FF2B5EF4-FFF2-40B4-BE49-F238E27FC236}">
                <a16:creationId xmlns:a16="http://schemas.microsoft.com/office/drawing/2014/main" id="{C162421C-6C89-4C51-BFDE-A24AA3768D71}"/>
              </a:ext>
            </a:extLst>
          </p:cNvPr>
          <p:cNvSpPr/>
          <p:nvPr/>
        </p:nvSpPr>
        <p:spPr>
          <a:xfrm>
            <a:off x="8355002" y="4697412"/>
            <a:ext cx="2176272" cy="6363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помогают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клиентской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базой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сегментировать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аудиторию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ru-RU" sz="900" dirty="0"/>
              <a:t>вовремя запускать сообщения и видеть результат прямо в 1С.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быстро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39" y="1095540"/>
            <a:ext cx="8665029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Достаточно пройти несколько простых шагов, после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чего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сможет управлять маркетинговыми и сервисными рассылками из одного окна.</a:t>
            </a:r>
            <a:endParaRPr lang="en-US" sz="980" dirty="0"/>
          </a:p>
        </p:txBody>
      </p:sp>
      <p:sp>
        <p:nvSpPr>
          <p:cNvPr id="41" name="Shape 2">
            <a:extLst>
              <a:ext uri="{FF2B5EF4-FFF2-40B4-BE49-F238E27FC236}">
                <a16:creationId xmlns:a16="http://schemas.microsoft.com/office/drawing/2014/main" id="{47850062-5BD5-4D46-A6F2-902120461DEC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2" name="Text 3">
            <a:extLst>
              <a:ext uri="{FF2B5EF4-FFF2-40B4-BE49-F238E27FC236}">
                <a16:creationId xmlns:a16="http://schemas.microsoft.com/office/drawing/2014/main" id="{23C4C74D-BF9C-496F-86C6-5ED5CF0B0954}"/>
              </a:ext>
            </a:extLst>
          </p:cNvPr>
          <p:cNvSpPr/>
          <p:nvPr/>
        </p:nvSpPr>
        <p:spPr>
          <a:xfrm>
            <a:off x="10040112" y="24144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Рассылки и возврат клиентов</a:t>
            </a:r>
            <a:endParaRPr lang="en-US" sz="860" dirty="0"/>
          </a:p>
        </p:txBody>
      </p:sp>
      <p:sp>
        <p:nvSpPr>
          <p:cNvPr id="43" name="Text 9">
            <a:extLst>
              <a:ext uri="{FF2B5EF4-FFF2-40B4-BE49-F238E27FC236}">
                <a16:creationId xmlns:a16="http://schemas.microsoft.com/office/drawing/2014/main" id="{75DBCFE0-B016-46E6-AE11-7573FC4695A3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68" name="Text 10">
            <a:extLst>
              <a:ext uri="{FF2B5EF4-FFF2-40B4-BE49-F238E27FC236}">
                <a16:creationId xmlns:a16="http://schemas.microsoft.com/office/drawing/2014/main" id="{B5619494-C45A-4CDC-8687-BEB828065137}"/>
              </a:ext>
            </a:extLst>
          </p:cNvPr>
          <p:cNvSpPr/>
          <p:nvPr/>
        </p:nvSpPr>
        <p:spPr>
          <a:xfrm>
            <a:off x="1323703" y="236394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20" dirty="0"/>
          </a:p>
        </p:txBody>
      </p:sp>
      <p:sp>
        <p:nvSpPr>
          <p:cNvPr id="69" name="Text 13">
            <a:extLst>
              <a:ext uri="{FF2B5EF4-FFF2-40B4-BE49-F238E27FC236}">
                <a16:creationId xmlns:a16="http://schemas.microsoft.com/office/drawing/2014/main" id="{DDC6587F-45B0-4479-AADD-1D6C9B87BF51}"/>
              </a:ext>
            </a:extLst>
          </p:cNvPr>
          <p:cNvSpPr/>
          <p:nvPr/>
        </p:nvSpPr>
        <p:spPr>
          <a:xfrm>
            <a:off x="1323703" y="286686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20" dirty="0"/>
          </a:p>
        </p:txBody>
      </p:sp>
      <p:sp>
        <p:nvSpPr>
          <p:cNvPr id="70" name="Text 16">
            <a:extLst>
              <a:ext uri="{FF2B5EF4-FFF2-40B4-BE49-F238E27FC236}">
                <a16:creationId xmlns:a16="http://schemas.microsoft.com/office/drawing/2014/main" id="{E4901BF7-EAA8-4E83-A080-3985413D72A0}"/>
              </a:ext>
            </a:extLst>
          </p:cNvPr>
          <p:cNvSpPr/>
          <p:nvPr/>
        </p:nvSpPr>
        <p:spPr>
          <a:xfrm>
            <a:off x="1323703" y="336978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20" dirty="0"/>
          </a:p>
        </p:txBody>
      </p:sp>
      <p:sp>
        <p:nvSpPr>
          <p:cNvPr id="71" name="Text 19">
            <a:extLst>
              <a:ext uri="{FF2B5EF4-FFF2-40B4-BE49-F238E27FC236}">
                <a16:creationId xmlns:a16="http://schemas.microsoft.com/office/drawing/2014/main" id="{4B2541AB-DA41-4983-864D-CA5C23A7CBF4}"/>
              </a:ext>
            </a:extLst>
          </p:cNvPr>
          <p:cNvSpPr/>
          <p:nvPr/>
        </p:nvSpPr>
        <p:spPr>
          <a:xfrm>
            <a:off x="1323703" y="387270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20" dirty="0"/>
          </a:p>
        </p:txBody>
      </p:sp>
      <p:sp>
        <p:nvSpPr>
          <p:cNvPr id="72" name="Text 22">
            <a:extLst>
              <a:ext uri="{FF2B5EF4-FFF2-40B4-BE49-F238E27FC236}">
                <a16:creationId xmlns:a16="http://schemas.microsoft.com/office/drawing/2014/main" id="{5BFB917E-FA65-424C-9334-20E747D67896}"/>
              </a:ext>
            </a:extLst>
          </p:cNvPr>
          <p:cNvSpPr/>
          <p:nvPr/>
        </p:nvSpPr>
        <p:spPr>
          <a:xfrm>
            <a:off x="1323703" y="437562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20" dirty="0"/>
          </a:p>
        </p:txBody>
      </p:sp>
      <p:sp>
        <p:nvSpPr>
          <p:cNvPr id="73" name="Text 25">
            <a:extLst>
              <a:ext uri="{FF2B5EF4-FFF2-40B4-BE49-F238E27FC236}">
                <a16:creationId xmlns:a16="http://schemas.microsoft.com/office/drawing/2014/main" id="{1BE74A83-420A-4DD0-876A-508F12F1CEE2}"/>
              </a:ext>
            </a:extLst>
          </p:cNvPr>
          <p:cNvSpPr/>
          <p:nvPr/>
        </p:nvSpPr>
        <p:spPr>
          <a:xfrm>
            <a:off x="1323703" y="487854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20" dirty="0"/>
          </a:p>
        </p:txBody>
      </p:sp>
      <p:sp>
        <p:nvSpPr>
          <p:cNvPr id="74" name="Text 31">
            <a:extLst>
              <a:ext uri="{FF2B5EF4-FFF2-40B4-BE49-F238E27FC236}">
                <a16:creationId xmlns:a16="http://schemas.microsoft.com/office/drawing/2014/main" id="{B989D40B-174C-4137-94D6-D4B0E7A5E71E}"/>
              </a:ext>
            </a:extLst>
          </p:cNvPr>
          <p:cNvSpPr/>
          <p:nvPr/>
        </p:nvSpPr>
        <p:spPr>
          <a:xfrm>
            <a:off x="8390708" y="273776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40" name="Text 26">
            <a:extLst>
              <a:ext uri="{FF2B5EF4-FFF2-40B4-BE49-F238E27FC236}">
                <a16:creationId xmlns:a16="http://schemas.microsoft.com/office/drawing/2014/main" id="{8A7BAE39-41DA-4135-9215-58628F2EB745}"/>
              </a:ext>
            </a:extLst>
          </p:cNvPr>
          <p:cNvSpPr/>
          <p:nvPr/>
        </p:nvSpPr>
        <p:spPr>
          <a:xfrm>
            <a:off x="1689463" y="5333786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940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За результатом можно следить на вкладке отправки. </a:t>
            </a:r>
            <a:endParaRPr lang="en-US" sz="940" dirty="0"/>
          </a:p>
        </p:txBody>
      </p:sp>
      <p:sp>
        <p:nvSpPr>
          <p:cNvPr id="75" name="Shape 24">
            <a:extLst>
              <a:ext uri="{FF2B5EF4-FFF2-40B4-BE49-F238E27FC236}">
                <a16:creationId xmlns:a16="http://schemas.microsoft.com/office/drawing/2014/main" id="{25AFDC79-003C-4E11-A2CF-B9C7AAA4088E}"/>
              </a:ext>
            </a:extLst>
          </p:cNvPr>
          <p:cNvSpPr/>
          <p:nvPr/>
        </p:nvSpPr>
        <p:spPr>
          <a:xfrm>
            <a:off x="1323703" y="529024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76" name="Text 25">
            <a:extLst>
              <a:ext uri="{FF2B5EF4-FFF2-40B4-BE49-F238E27FC236}">
                <a16:creationId xmlns:a16="http://schemas.microsoft.com/office/drawing/2014/main" id="{1BE74A83-420A-4DD0-876A-508F12F1CEE2}"/>
              </a:ext>
            </a:extLst>
          </p:cNvPr>
          <p:cNvSpPr/>
          <p:nvPr/>
        </p:nvSpPr>
        <p:spPr>
          <a:xfrm>
            <a:off x="1323703" y="537950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20" b="1" dirty="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7</a:t>
            </a:r>
            <a:endParaRPr lang="en-US" sz="82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1554</Words>
  <Application>Microsoft Office PowerPoint</Application>
  <PresentationFormat>Широкоэкранный</PresentationFormat>
  <Paragraphs>223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Автопилот PRO — Допродажи в рассылках</dc:title>
  <dc:subject>Допродажи в рассылках</dc:subject>
  <dc:creator>OpenAI</dc:creator>
  <cp:lastModifiedBy>Константин</cp:lastModifiedBy>
  <cp:revision>17</cp:revision>
  <dcterms:created xsi:type="dcterms:W3CDTF">2026-04-15T15:46:42Z</dcterms:created>
  <dcterms:modified xsi:type="dcterms:W3CDTF">2026-05-28T12:47:03Z</dcterms:modified>
</cp:coreProperties>
</file>