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66A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04" d="100"/>
          <a:sy n="104" d="100"/>
        </p:scale>
        <p:origin x="150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673700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Official Avtopilot PRO homepage used as branding direction: https://avtopilot.pro
- User-provided screenshots and source code from the chat were used as the functional basis for this presentation.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Official Avtopilot PRO homepage used as branding direction: https://avtopilot.pro
- User-provided screenshots and source code from the chat were used as the functional basis for this presentation.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Official Avtopilot PRO homepage used as branding direction: https://avtopilot.pro
- User-provided screenshots and source code from the chat were used as the functional basis for this presentation.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Official Avtopilot PRO homepage used as branding direction: https://avtopilot.pro
- User-provided screenshots and source code from the chat were used as the functional basis for this presentation.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Official Avtopilot PRO homepage used as branding direction: https://avtopilot.pro
- User-provided screenshots and source code from the chat were used as the functional basis for this presentation.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Official Avtopilot PRO homepage used as branding direction: https://avtopilot.pro
- User-provided screenshots and source code from the chat were used as the functional basis for this presentation.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Official Avtopilot PRO homepage used as branding direction: https://avtopilot.pro
- User-provided screenshots and source code from the chat were used as the functional basis for this presentation.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Official Avtopilot PRO homepage used as branding direction: https://avtopilot.pro
- User-provided screenshots and source code from the chat were used as the functional basis for this presentation.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Official Avtopilot PRO homepage used as branding direction: https://avtopilot.pro
- User-provided screenshots and source code from the chat were used as the functional basis for this presentation.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Official Avtopilot PRO homepage used as branding direction: https://avtopilot.pro
- User-provided screenshots and source code from the chat were used as the functional basis for this presentation.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
[Sources]
- Official Avtopilot PRO homepage used as branding direction: https://avtopilot.pro
- User-provided screenshots and source code from the chat were used as the functional basis for this presentation.
[/Sources]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0"/>
          <p:cNvSpPr/>
          <p:nvPr/>
        </p:nvSpPr>
        <p:spPr>
          <a:xfrm>
            <a:off x="0" y="0"/>
            <a:ext cx="12191695" cy="84696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4" name="Shape 1"/>
          <p:cNvSpPr/>
          <p:nvPr/>
        </p:nvSpPr>
        <p:spPr>
          <a:xfrm>
            <a:off x="566928" y="1463051"/>
            <a:ext cx="3886200" cy="4892576"/>
          </a:xfrm>
          <a:prstGeom prst="roundRect">
            <a:avLst>
              <a:gd name="adj" fmla="val 1882"/>
            </a:avLst>
          </a:prstGeom>
          <a:solidFill>
            <a:srgbClr val="222222"/>
          </a:solidFill>
          <a:ln w="12700">
            <a:solidFill>
              <a:srgbClr val="222222"/>
            </a:solidFill>
            <a:prstDash val="solid"/>
          </a:ln>
          <a:effectLst>
            <a:outerShdw blurRad="20320" dist="10160" dir="2700000" algn="bl" rotWithShape="0">
              <a:srgbClr val="000000">
                <a:alpha val="16000"/>
              </a:srgbClr>
            </a:outerShdw>
          </a:effectLst>
        </p:spPr>
        <p:txBody>
          <a:bodyPr/>
          <a:lstStyle/>
          <a:p>
            <a:endParaRPr lang="ru-RU" dirty="0"/>
          </a:p>
        </p:txBody>
      </p:sp>
      <p:sp>
        <p:nvSpPr>
          <p:cNvPr id="5" name="Shape 2"/>
          <p:cNvSpPr/>
          <p:nvPr/>
        </p:nvSpPr>
        <p:spPr>
          <a:xfrm>
            <a:off x="566928" y="687870"/>
            <a:ext cx="2721430" cy="328020"/>
          </a:xfrm>
          <a:prstGeom prst="roundRect">
            <a:avLst>
              <a:gd name="adj" fmla="val 15625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684492" y="737175"/>
            <a:ext cx="2538549" cy="22294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Автоматические</a:t>
            </a:r>
            <a:r>
              <a:rPr lang="en-US" sz="14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14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допродажи</a:t>
            </a:r>
            <a:endParaRPr lang="en-US" sz="1400" dirty="0"/>
          </a:p>
        </p:txBody>
      </p:sp>
      <p:sp>
        <p:nvSpPr>
          <p:cNvPr id="7" name="Text 4"/>
          <p:cNvSpPr/>
          <p:nvPr/>
        </p:nvSpPr>
        <p:spPr>
          <a:xfrm>
            <a:off x="894807" y="1770887"/>
            <a:ext cx="2560320" cy="79693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ru-RU" sz="24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Допродажи</a:t>
            </a:r>
            <a:endParaRPr lang="en-US" sz="7200" dirty="0"/>
          </a:p>
          <a:p>
            <a:r>
              <a:rPr lang="en-US" sz="24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 </a:t>
            </a:r>
            <a:r>
              <a:rPr lang="en-US" sz="2400" b="1" dirty="0" err="1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рассылках</a:t>
            </a:r>
            <a:endParaRPr lang="en-US" sz="2400" dirty="0"/>
          </a:p>
        </p:txBody>
      </p:sp>
      <p:sp>
        <p:nvSpPr>
          <p:cNvPr id="8" name="Text 5"/>
          <p:cNvSpPr/>
          <p:nvPr/>
        </p:nvSpPr>
        <p:spPr>
          <a:xfrm>
            <a:off x="894807" y="2784567"/>
            <a:ext cx="2880360" cy="90319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ru-RU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Функционал </a:t>
            </a:r>
            <a:r>
              <a:rPr lang="en-US" sz="101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для</a:t>
            </a: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повторных персональных </a:t>
            </a:r>
            <a:r>
              <a:rPr lang="en-US" sz="1010" dirty="0" err="1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касаний</a:t>
            </a: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с</a:t>
            </a:r>
            <a:r>
              <a:rPr lang="ru-RU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вашими</a:t>
            </a:r>
            <a:r>
              <a:rPr lang="en-US" sz="1010" dirty="0">
                <a:solidFill>
                  <a:srgbClr val="E8EFF7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клиентами: по периоду отсутствия и по ключевым словам услуг и запчастей.</a:t>
            </a:r>
            <a:endParaRPr lang="en-US" sz="1010" dirty="0"/>
          </a:p>
        </p:txBody>
      </p:sp>
      <p:sp>
        <p:nvSpPr>
          <p:cNvPr id="9" name="Text 6"/>
          <p:cNvSpPr/>
          <p:nvPr/>
        </p:nvSpPr>
        <p:spPr>
          <a:xfrm>
            <a:off x="894805" y="3615365"/>
            <a:ext cx="2743200" cy="61984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dirty="0">
                <a:solidFill>
                  <a:srgbClr val="D7E4F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Сообщения персонализируются по данным заказа, могут включать изображение и повторное касание.</a:t>
            </a:r>
            <a:endParaRPr lang="en-US" sz="970" dirty="0"/>
          </a:p>
        </p:txBody>
      </p:sp>
      <p:sp>
        <p:nvSpPr>
          <p:cNvPr id="10" name="Text 7"/>
          <p:cNvSpPr/>
          <p:nvPr/>
        </p:nvSpPr>
        <p:spPr>
          <a:xfrm>
            <a:off x="894807" y="5921397"/>
            <a:ext cx="164592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8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Презентация для клиентов</a:t>
            </a:r>
            <a:endParaRPr lang="en-US" sz="780" dirty="0"/>
          </a:p>
        </p:txBody>
      </p:sp>
      <p:sp>
        <p:nvSpPr>
          <p:cNvPr id="12" name="Text 9"/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  <p:sp>
        <p:nvSpPr>
          <p:cNvPr id="13" name="Shape 10"/>
          <p:cNvSpPr/>
          <p:nvPr/>
        </p:nvSpPr>
        <p:spPr>
          <a:xfrm>
            <a:off x="4965688" y="816645"/>
            <a:ext cx="3763081" cy="2647122"/>
          </a:xfrm>
          <a:prstGeom prst="roundRect">
            <a:avLst>
              <a:gd name="adj" fmla="val 3404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14" name="Shape 11"/>
          <p:cNvSpPr/>
          <p:nvPr/>
        </p:nvSpPr>
        <p:spPr>
          <a:xfrm>
            <a:off x="5065835" y="620099"/>
            <a:ext cx="768096" cy="256032"/>
          </a:xfrm>
          <a:prstGeom prst="roundRect">
            <a:avLst>
              <a:gd name="adj" fmla="val 17857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5157275" y="679100"/>
            <a:ext cx="585216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Филиал</a:t>
            </a:r>
            <a:endParaRPr lang="en-US" sz="760" dirty="0"/>
          </a:p>
        </p:txBody>
      </p:sp>
      <p:sp>
        <p:nvSpPr>
          <p:cNvPr id="17" name="Shape 13"/>
          <p:cNvSpPr/>
          <p:nvPr/>
        </p:nvSpPr>
        <p:spPr>
          <a:xfrm>
            <a:off x="4937820" y="3784864"/>
            <a:ext cx="3834522" cy="2570763"/>
          </a:xfrm>
          <a:prstGeom prst="roundRect">
            <a:avLst>
              <a:gd name="adj" fmla="val 4762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18" name="Shape 14"/>
          <p:cNvSpPr/>
          <p:nvPr/>
        </p:nvSpPr>
        <p:spPr>
          <a:xfrm>
            <a:off x="5065835" y="3586969"/>
            <a:ext cx="768096" cy="256032"/>
          </a:xfrm>
          <a:prstGeom prst="roundRect">
            <a:avLst>
              <a:gd name="adj" fmla="val 17857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19" name="Text 15"/>
          <p:cNvSpPr/>
          <p:nvPr/>
        </p:nvSpPr>
        <p:spPr>
          <a:xfrm>
            <a:off x="5157275" y="3645970"/>
            <a:ext cx="585216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Шаблон</a:t>
            </a:r>
            <a:endParaRPr lang="en-US" sz="760" dirty="0"/>
          </a:p>
        </p:txBody>
      </p:sp>
      <p:pic>
        <p:nvPicPr>
          <p:cNvPr id="20" name="Image 1" descr="/mnt/data/4ba0d1db-3358-4a16-afd1-c4a2d67e9468.png"/>
          <p:cNvPicPr>
            <a:picLocks noChangeAspect="1"/>
          </p:cNvPicPr>
          <p:nvPr/>
        </p:nvPicPr>
        <p:blipFill rotWithShape="1">
          <a:blip r:embed="rId3"/>
          <a:srcRect/>
          <a:stretch/>
        </p:blipFill>
        <p:spPr>
          <a:xfrm>
            <a:off x="5471574" y="3869105"/>
            <a:ext cx="2931466" cy="2421333"/>
          </a:xfrm>
          <a:prstGeom prst="rect">
            <a:avLst/>
          </a:prstGeom>
        </p:spPr>
      </p:pic>
      <p:sp>
        <p:nvSpPr>
          <p:cNvPr id="21" name="Shape 16"/>
          <p:cNvSpPr/>
          <p:nvPr/>
        </p:nvSpPr>
        <p:spPr>
          <a:xfrm>
            <a:off x="9229065" y="1296112"/>
            <a:ext cx="2156107" cy="4295334"/>
          </a:xfrm>
          <a:prstGeom prst="roundRect">
            <a:avLst>
              <a:gd name="adj" fmla="val 4762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2" name="Shape 17"/>
          <p:cNvSpPr/>
          <p:nvPr/>
        </p:nvSpPr>
        <p:spPr>
          <a:xfrm>
            <a:off x="9314042" y="1168096"/>
            <a:ext cx="768096" cy="256032"/>
          </a:xfrm>
          <a:prstGeom prst="roundRect">
            <a:avLst>
              <a:gd name="adj" fmla="val 17857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23" name="Text 18"/>
          <p:cNvSpPr/>
          <p:nvPr/>
        </p:nvSpPr>
        <p:spPr>
          <a:xfrm>
            <a:off x="9405482" y="1235806"/>
            <a:ext cx="625450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Сообщение</a:t>
            </a:r>
            <a:endParaRPr lang="en-US" sz="760" dirty="0"/>
          </a:p>
        </p:txBody>
      </p:sp>
      <p:sp>
        <p:nvSpPr>
          <p:cNvPr id="25" name="Text 19"/>
          <p:cNvSpPr/>
          <p:nvPr/>
        </p:nvSpPr>
        <p:spPr>
          <a:xfrm>
            <a:off x="11722608" y="6492240"/>
            <a:ext cx="20116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5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750" dirty="0"/>
          </a:p>
        </p:txBody>
      </p:sp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35F2125B-A7E9-45B7-9DB8-D8F95E906F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4392" y="908663"/>
            <a:ext cx="2679323" cy="2517918"/>
          </a:xfrm>
          <a:prstGeom prst="rect">
            <a:avLst/>
          </a:prstGeom>
          <a:ln>
            <a:solidFill>
              <a:schemeClr val="bg2"/>
            </a:solidFill>
          </a:ln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5049" y="1484434"/>
            <a:ext cx="1863106" cy="4038571"/>
          </a:xfrm>
          <a:prstGeom prst="rect">
            <a:avLst/>
          </a:prstGeom>
          <a:ln>
            <a:solidFill>
              <a:schemeClr val="bg2"/>
            </a:solidFill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0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9819786" y="164592"/>
            <a:ext cx="1793094" cy="310896"/>
          </a:xfrm>
          <a:prstGeom prst="roundRect">
            <a:avLst>
              <a:gd name="adj" fmla="val 23529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9918188" y="232737"/>
            <a:ext cx="16916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Автоматические</a:t>
            </a:r>
            <a:r>
              <a:rPr lang="en-US" sz="9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9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допродажи</a:t>
            </a:r>
            <a:endParaRPr lang="en-US" sz="900" dirty="0">
              <a:solidFill>
                <a:srgbClr val="366AF3"/>
              </a:solidFill>
            </a:endParaRPr>
          </a:p>
        </p:txBody>
      </p:sp>
      <p:sp>
        <p:nvSpPr>
          <p:cNvPr id="7" name="Text 4"/>
          <p:cNvSpPr/>
          <p:nvPr/>
        </p:nvSpPr>
        <p:spPr>
          <a:xfrm>
            <a:off x="11722608" y="6492240"/>
            <a:ext cx="20116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5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750" dirty="0"/>
          </a:p>
        </p:txBody>
      </p:sp>
      <p:sp>
        <p:nvSpPr>
          <p:cNvPr id="8" name="Text 5"/>
          <p:cNvSpPr/>
          <p:nvPr/>
        </p:nvSpPr>
        <p:spPr>
          <a:xfrm>
            <a:off x="548640" y="585216"/>
            <a:ext cx="658368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 дает новый функционал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548640" y="1112951"/>
            <a:ext cx="8503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Допродажи работают как автоматический </a:t>
            </a:r>
            <a:r>
              <a:rPr lang="en-US" sz="980" dirty="0" err="1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сценарий</a:t>
            </a: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80" dirty="0" err="1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возврата</a:t>
            </a:r>
            <a:r>
              <a:rPr lang="ru-RU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вашего</a:t>
            </a: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клиента и релевантного предложения после визита.</a:t>
            </a:r>
            <a:endParaRPr lang="en-US" sz="980" dirty="0"/>
          </a:p>
        </p:txBody>
      </p:sp>
      <p:sp>
        <p:nvSpPr>
          <p:cNvPr id="10" name="Shape 7"/>
          <p:cNvSpPr/>
          <p:nvPr/>
        </p:nvSpPr>
        <p:spPr>
          <a:xfrm>
            <a:off x="566928" y="1730831"/>
            <a:ext cx="2267712" cy="1444752"/>
          </a:xfrm>
          <a:prstGeom prst="roundRect">
            <a:avLst>
              <a:gd name="adj" fmla="val 5063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11" name="Shape 8"/>
          <p:cNvSpPr/>
          <p:nvPr/>
        </p:nvSpPr>
        <p:spPr>
          <a:xfrm>
            <a:off x="713232" y="1825316"/>
            <a:ext cx="219456" cy="219456"/>
          </a:xfrm>
          <a:prstGeom prst="ellipse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721941" y="1878440"/>
            <a:ext cx="219456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01</a:t>
            </a:r>
            <a:endParaRPr lang="en-US" sz="760" dirty="0"/>
          </a:p>
        </p:txBody>
      </p:sp>
      <p:sp>
        <p:nvSpPr>
          <p:cNvPr id="13" name="Text 10"/>
          <p:cNvSpPr/>
          <p:nvPr/>
        </p:nvSpPr>
        <p:spPr>
          <a:xfrm>
            <a:off x="1041546" y="1831415"/>
            <a:ext cx="157276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Возврат клиентов</a:t>
            </a:r>
            <a:endParaRPr lang="en-US" sz="1100" dirty="0"/>
          </a:p>
        </p:txBody>
      </p:sp>
      <p:sp>
        <p:nvSpPr>
          <p:cNvPr id="14" name="Text 11"/>
          <p:cNvSpPr/>
          <p:nvPr/>
        </p:nvSpPr>
        <p:spPr>
          <a:xfrm>
            <a:off x="713232" y="2214593"/>
            <a:ext cx="192024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Система напоминает о следующем визите и помогает вернуть клиента в сервис без ручной работы менеджера.</a:t>
            </a:r>
            <a:endParaRPr lang="en-US" sz="870" dirty="0"/>
          </a:p>
        </p:txBody>
      </p:sp>
      <p:sp>
        <p:nvSpPr>
          <p:cNvPr id="15" name="Shape 12"/>
          <p:cNvSpPr/>
          <p:nvPr/>
        </p:nvSpPr>
        <p:spPr>
          <a:xfrm>
            <a:off x="3493008" y="1730831"/>
            <a:ext cx="2267712" cy="1444752"/>
          </a:xfrm>
          <a:prstGeom prst="roundRect">
            <a:avLst>
              <a:gd name="adj" fmla="val 5063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16" name="Shape 13"/>
          <p:cNvSpPr/>
          <p:nvPr/>
        </p:nvSpPr>
        <p:spPr>
          <a:xfrm>
            <a:off x="3639312" y="1825316"/>
            <a:ext cx="219456" cy="219456"/>
          </a:xfrm>
          <a:prstGeom prst="ellipse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3648021" y="1878440"/>
            <a:ext cx="219456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02</a:t>
            </a:r>
            <a:endParaRPr lang="en-US" sz="760" dirty="0"/>
          </a:p>
        </p:txBody>
      </p:sp>
      <p:sp>
        <p:nvSpPr>
          <p:cNvPr id="18" name="Text 15"/>
          <p:cNvSpPr/>
          <p:nvPr/>
        </p:nvSpPr>
        <p:spPr>
          <a:xfrm>
            <a:off x="3967626" y="1854380"/>
            <a:ext cx="157276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Персональные сообщения</a:t>
            </a:r>
            <a:endParaRPr lang="en-US" sz="1100" dirty="0"/>
          </a:p>
        </p:txBody>
      </p:sp>
      <p:sp>
        <p:nvSpPr>
          <p:cNvPr id="19" name="Text 16"/>
          <p:cNvSpPr/>
          <p:nvPr/>
        </p:nvSpPr>
        <p:spPr>
          <a:xfrm>
            <a:off x="3639312" y="2214593"/>
            <a:ext cx="192024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 шаблон автоматически подставляются имя клиента, автомобиль, список работ, бонусы и другие данные заказа.</a:t>
            </a:r>
            <a:endParaRPr lang="en-US" sz="870" dirty="0"/>
          </a:p>
        </p:txBody>
      </p:sp>
      <p:sp>
        <p:nvSpPr>
          <p:cNvPr id="20" name="Shape 17"/>
          <p:cNvSpPr/>
          <p:nvPr/>
        </p:nvSpPr>
        <p:spPr>
          <a:xfrm>
            <a:off x="6419088" y="1730831"/>
            <a:ext cx="2267712" cy="1444752"/>
          </a:xfrm>
          <a:prstGeom prst="roundRect">
            <a:avLst>
              <a:gd name="adj" fmla="val 5063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1" name="Shape 18"/>
          <p:cNvSpPr/>
          <p:nvPr/>
        </p:nvSpPr>
        <p:spPr>
          <a:xfrm>
            <a:off x="6565392" y="1825316"/>
            <a:ext cx="219456" cy="219456"/>
          </a:xfrm>
          <a:prstGeom prst="ellipse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22" name="Text 19"/>
          <p:cNvSpPr/>
          <p:nvPr/>
        </p:nvSpPr>
        <p:spPr>
          <a:xfrm>
            <a:off x="6574101" y="1878440"/>
            <a:ext cx="219456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03</a:t>
            </a:r>
            <a:endParaRPr lang="en-US" sz="760" dirty="0"/>
          </a:p>
        </p:txBody>
      </p:sp>
      <p:sp>
        <p:nvSpPr>
          <p:cNvPr id="23" name="Text 20"/>
          <p:cNvSpPr/>
          <p:nvPr/>
        </p:nvSpPr>
        <p:spPr>
          <a:xfrm>
            <a:off x="6893706" y="1854380"/>
            <a:ext cx="157276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Релевантные предложения</a:t>
            </a:r>
            <a:endParaRPr lang="en-US" sz="1100" dirty="0"/>
          </a:p>
        </p:txBody>
      </p:sp>
      <p:sp>
        <p:nvSpPr>
          <p:cNvPr id="24" name="Text 21"/>
          <p:cNvSpPr/>
          <p:nvPr/>
        </p:nvSpPr>
        <p:spPr>
          <a:xfrm>
            <a:off x="6565392" y="2214593"/>
            <a:ext cx="192024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Можно запускать общий сценарий по периоду отсутствия или точечный сценарий по ключевым словам услуг и запчастей.</a:t>
            </a:r>
            <a:endParaRPr lang="en-US" sz="870" dirty="0"/>
          </a:p>
        </p:txBody>
      </p:sp>
      <p:sp>
        <p:nvSpPr>
          <p:cNvPr id="25" name="Shape 22"/>
          <p:cNvSpPr/>
          <p:nvPr/>
        </p:nvSpPr>
        <p:spPr>
          <a:xfrm>
            <a:off x="9345168" y="1730831"/>
            <a:ext cx="2267712" cy="1444752"/>
          </a:xfrm>
          <a:prstGeom prst="roundRect">
            <a:avLst>
              <a:gd name="adj" fmla="val 5063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6" name="Shape 23"/>
          <p:cNvSpPr/>
          <p:nvPr/>
        </p:nvSpPr>
        <p:spPr>
          <a:xfrm>
            <a:off x="9491472" y="1825316"/>
            <a:ext cx="219456" cy="219456"/>
          </a:xfrm>
          <a:prstGeom prst="ellipse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27" name="Text 24"/>
          <p:cNvSpPr/>
          <p:nvPr/>
        </p:nvSpPr>
        <p:spPr>
          <a:xfrm>
            <a:off x="9500181" y="1878440"/>
            <a:ext cx="219456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76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04</a:t>
            </a:r>
            <a:endParaRPr lang="en-US" sz="760" dirty="0"/>
          </a:p>
        </p:txBody>
      </p:sp>
      <p:sp>
        <p:nvSpPr>
          <p:cNvPr id="28" name="Text 25"/>
          <p:cNvSpPr/>
          <p:nvPr/>
        </p:nvSpPr>
        <p:spPr>
          <a:xfrm>
            <a:off x="9819786" y="1831415"/>
            <a:ext cx="1572768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Без дублей</a:t>
            </a:r>
            <a:endParaRPr lang="en-US" sz="1100" dirty="0"/>
          </a:p>
        </p:txBody>
      </p:sp>
      <p:sp>
        <p:nvSpPr>
          <p:cNvPr id="29" name="Text 26"/>
          <p:cNvSpPr/>
          <p:nvPr/>
        </p:nvSpPr>
        <p:spPr>
          <a:xfrm>
            <a:off x="9491472" y="2214593"/>
            <a:ext cx="192024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7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Для одного заказа система выбирает один приоритетный сценарий и фиксирует историю отправок.</a:t>
            </a:r>
            <a:endParaRPr lang="en-US" sz="870" dirty="0"/>
          </a:p>
        </p:txBody>
      </p:sp>
      <p:sp>
        <p:nvSpPr>
          <p:cNvPr id="30" name="Shape 27"/>
          <p:cNvSpPr/>
          <p:nvPr/>
        </p:nvSpPr>
        <p:spPr>
          <a:xfrm>
            <a:off x="566928" y="3707233"/>
            <a:ext cx="5989320" cy="2121408"/>
          </a:xfrm>
          <a:prstGeom prst="roundRect">
            <a:avLst>
              <a:gd name="adj" fmla="val 3556"/>
            </a:avLst>
          </a:prstGeom>
          <a:solidFill>
            <a:srgbClr val="222222"/>
          </a:solidFill>
          <a:ln w="12700">
            <a:solidFill>
              <a:srgbClr val="222222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31" name="Text 28"/>
          <p:cNvSpPr/>
          <p:nvPr/>
        </p:nvSpPr>
        <p:spPr>
          <a:xfrm>
            <a:off x="822960" y="3875740"/>
            <a:ext cx="2670048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ru-RU" sz="1200" b="1" dirty="0">
                <a:solidFill>
                  <a:schemeClr val="bg1"/>
                </a:solidFill>
              </a:rPr>
              <a:t>Что увидит ваш клиент</a:t>
            </a:r>
            <a:endParaRPr lang="en-US" sz="1200" b="1" dirty="0">
              <a:solidFill>
                <a:schemeClr val="bg1"/>
              </a:solidFill>
            </a:endParaRPr>
          </a:p>
        </p:txBody>
      </p:sp>
      <p:sp>
        <p:nvSpPr>
          <p:cNvPr id="32" name="Text 29"/>
          <p:cNvSpPr/>
          <p:nvPr/>
        </p:nvSpPr>
        <p:spPr>
          <a:xfrm>
            <a:off x="822960" y="4326417"/>
            <a:ext cx="5164885" cy="118741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70" dirty="0" err="1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</a:t>
            </a:r>
            <a:r>
              <a:rPr lang="en-US" sz="970" dirty="0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970" dirty="0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получает </a:t>
            </a:r>
            <a:r>
              <a:rPr lang="en-US" sz="970" dirty="0" err="1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своевременное</a:t>
            </a:r>
            <a:r>
              <a:rPr lang="en-US" sz="970" dirty="0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70" dirty="0" err="1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сообщение</a:t>
            </a:r>
            <a:r>
              <a:rPr lang="ru-RU" sz="970" dirty="0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- напоминание</a:t>
            </a:r>
            <a:r>
              <a:rPr lang="en-US" sz="970" dirty="0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:</a:t>
            </a:r>
            <a:endParaRPr lang="ru-RU" sz="970" dirty="0">
              <a:solidFill>
                <a:srgbClr val="ECF3FA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pPr marL="0" indent="0">
              <a:buNone/>
            </a:pPr>
            <a:r>
              <a:rPr lang="en-US" sz="970" dirty="0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endParaRPr lang="ru-RU" sz="970" dirty="0">
              <a:solidFill>
                <a:srgbClr val="ECF3FA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pPr marL="0" indent="0">
              <a:buNone/>
            </a:pPr>
            <a:r>
              <a:rPr lang="ru-RU" sz="970" dirty="0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«В</a:t>
            </a:r>
            <a:r>
              <a:rPr lang="en-US" sz="970" dirty="0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ы были у нас N </a:t>
            </a:r>
            <a:r>
              <a:rPr lang="en-US" sz="970" dirty="0" err="1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дней</a:t>
            </a:r>
            <a:r>
              <a:rPr lang="en-US" sz="970" dirty="0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70" dirty="0" err="1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назад</a:t>
            </a:r>
            <a:r>
              <a:rPr lang="ru-RU" sz="970" dirty="0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 По </a:t>
            </a:r>
            <a:r>
              <a:rPr lang="en-US" sz="970" dirty="0" err="1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вашему</a:t>
            </a:r>
            <a:r>
              <a:rPr lang="en-US" sz="970" dirty="0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автомобилю </a:t>
            </a:r>
            <a:r>
              <a:rPr lang="en-US" sz="970" dirty="0" err="1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выполнялись</a:t>
            </a:r>
            <a:r>
              <a:rPr lang="en-US" sz="970" dirty="0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970" dirty="0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работы: замена масла и инструментальная диагностика. Рекомендуем повторить обслуживание. У </a:t>
            </a:r>
            <a:r>
              <a:rPr lang="en-US" sz="970" dirty="0" err="1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вас</a:t>
            </a:r>
            <a:r>
              <a:rPr lang="ru-RU" sz="970" dirty="0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70" dirty="0" err="1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есть</a:t>
            </a:r>
            <a:r>
              <a:rPr lang="en-US" sz="970" dirty="0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бонусы</a:t>
            </a:r>
            <a:r>
              <a:rPr lang="ru-RU" sz="970" dirty="0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-</a:t>
            </a:r>
            <a:r>
              <a:rPr lang="en-US" sz="970" dirty="0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70" dirty="0" err="1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приезжайте</a:t>
            </a:r>
            <a:r>
              <a:rPr lang="ru-RU" sz="970" dirty="0">
                <a:solidFill>
                  <a:srgbClr val="ECF3F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!»</a:t>
            </a:r>
          </a:p>
          <a:p>
            <a:pPr marL="0" indent="0">
              <a:buNone/>
            </a:pPr>
            <a:endParaRPr lang="ru-RU" sz="970" dirty="0">
              <a:solidFill>
                <a:srgbClr val="ECF3FA"/>
              </a:solidFill>
              <a:latin typeface="Arial" pitchFamily="34" charset="0"/>
              <a:cs typeface="Arial" pitchFamily="34" charset="-120"/>
            </a:endParaRPr>
          </a:p>
          <a:p>
            <a:pPr marL="0" indent="0">
              <a:buNone/>
            </a:pPr>
            <a:r>
              <a:rPr lang="ru-RU" sz="970" dirty="0">
                <a:solidFill>
                  <a:srgbClr val="ECF3FA"/>
                </a:solidFill>
                <a:latin typeface="Arial" pitchFamily="34" charset="0"/>
                <a:cs typeface="Arial" pitchFamily="34" charset="-120"/>
              </a:rPr>
              <a:t>«Вы проходили ТО ровно год назад. Приезжайте на ежегодный осмотр!»</a:t>
            </a:r>
            <a:endParaRPr lang="en-US" sz="970" dirty="0"/>
          </a:p>
        </p:txBody>
      </p:sp>
      <p:sp>
        <p:nvSpPr>
          <p:cNvPr id="33" name="Shape 30"/>
          <p:cNvSpPr/>
          <p:nvPr/>
        </p:nvSpPr>
        <p:spPr>
          <a:xfrm>
            <a:off x="6893706" y="4058620"/>
            <a:ext cx="2697480" cy="1021515"/>
          </a:xfrm>
          <a:prstGeom prst="roundRect">
            <a:avLst>
              <a:gd name="adj" fmla="val 7273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34" name="Text 31"/>
          <p:cNvSpPr/>
          <p:nvPr/>
        </p:nvSpPr>
        <p:spPr>
          <a:xfrm>
            <a:off x="7062214" y="4297235"/>
            <a:ext cx="2349569" cy="5390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Выглядит как персональный</a:t>
            </a:r>
            <a:endParaRPr lang="en-US" sz="1200" dirty="0"/>
          </a:p>
          <a:p>
            <a:pPr marL="0" indent="0" algn="ctr">
              <a:buNone/>
            </a:pPr>
            <a:r>
              <a:rPr lang="en-US" sz="1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сервис, а работает автоматически.</a:t>
            </a:r>
            <a:endParaRPr lang="en-US" sz="1200" dirty="0"/>
          </a:p>
        </p:txBody>
      </p:sp>
      <p:sp>
        <p:nvSpPr>
          <p:cNvPr id="35" name="Text 9">
            <a:extLst>
              <a:ext uri="{FF2B5EF4-FFF2-40B4-BE49-F238E27FC236}">
                <a16:creationId xmlns:a16="http://schemas.microsoft.com/office/drawing/2014/main" id="{0A1A224D-178B-4D80-B424-D3607F3BFB86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0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11722608" y="6492240"/>
            <a:ext cx="20116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5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750" dirty="0"/>
          </a:p>
        </p:txBody>
      </p:sp>
      <p:sp>
        <p:nvSpPr>
          <p:cNvPr id="8" name="Text 5"/>
          <p:cNvSpPr/>
          <p:nvPr/>
        </p:nvSpPr>
        <p:spPr>
          <a:xfrm>
            <a:off x="548640" y="585216"/>
            <a:ext cx="658368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Как работает сценарий допродаж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548640" y="1104249"/>
            <a:ext cx="8503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Система выполняет автоматическую проверку и отправку без ручного запуска пользователя.</a:t>
            </a:r>
            <a:endParaRPr lang="en-US" sz="980" dirty="0"/>
          </a:p>
        </p:txBody>
      </p:sp>
      <p:sp>
        <p:nvSpPr>
          <p:cNvPr id="10" name="Shape 7"/>
          <p:cNvSpPr/>
          <p:nvPr/>
        </p:nvSpPr>
        <p:spPr>
          <a:xfrm>
            <a:off x="543411" y="1794838"/>
            <a:ext cx="1709928" cy="1965960"/>
          </a:xfrm>
          <a:prstGeom prst="roundRect">
            <a:avLst>
              <a:gd name="adj" fmla="val 427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11" name="Shape 8"/>
          <p:cNvSpPr/>
          <p:nvPr/>
        </p:nvSpPr>
        <p:spPr>
          <a:xfrm>
            <a:off x="1183491" y="1959430"/>
            <a:ext cx="320040" cy="320040"/>
          </a:xfrm>
          <a:prstGeom prst="ellipse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1183491" y="2025834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1050" dirty="0"/>
          </a:p>
        </p:txBody>
      </p:sp>
      <p:sp>
        <p:nvSpPr>
          <p:cNvPr id="13" name="Text 10"/>
          <p:cNvSpPr/>
          <p:nvPr/>
        </p:nvSpPr>
        <p:spPr>
          <a:xfrm>
            <a:off x="689715" y="2370910"/>
            <a:ext cx="141732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3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Закрыт заказ и создан источник данных для рассылки</a:t>
            </a:r>
            <a:endParaRPr lang="en-US" sz="830" dirty="0"/>
          </a:p>
        </p:txBody>
      </p:sp>
      <p:sp>
        <p:nvSpPr>
          <p:cNvPr id="14" name="Text 11"/>
          <p:cNvSpPr/>
          <p:nvPr/>
        </p:nvSpPr>
        <p:spPr>
          <a:xfrm>
            <a:off x="2289915" y="2592567"/>
            <a:ext cx="16459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C7D3D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›</a:t>
            </a:r>
            <a:endParaRPr lang="en-US" sz="2200" dirty="0"/>
          </a:p>
        </p:txBody>
      </p:sp>
      <p:sp>
        <p:nvSpPr>
          <p:cNvPr id="15" name="Shape 12"/>
          <p:cNvSpPr/>
          <p:nvPr/>
        </p:nvSpPr>
        <p:spPr>
          <a:xfrm>
            <a:off x="2454507" y="1794838"/>
            <a:ext cx="1709928" cy="1965960"/>
          </a:xfrm>
          <a:prstGeom prst="roundRect">
            <a:avLst>
              <a:gd name="adj" fmla="val 427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16" name="Shape 13"/>
          <p:cNvSpPr/>
          <p:nvPr/>
        </p:nvSpPr>
        <p:spPr>
          <a:xfrm>
            <a:off x="3094587" y="1959430"/>
            <a:ext cx="320040" cy="320040"/>
          </a:xfrm>
          <a:prstGeom prst="ellipse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3094587" y="2025834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1050" dirty="0"/>
          </a:p>
        </p:txBody>
      </p:sp>
      <p:sp>
        <p:nvSpPr>
          <p:cNvPr id="18" name="Text 15"/>
          <p:cNvSpPr/>
          <p:nvPr/>
        </p:nvSpPr>
        <p:spPr>
          <a:xfrm>
            <a:off x="2600811" y="2370910"/>
            <a:ext cx="141732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83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Филиалу</a:t>
            </a:r>
            <a:r>
              <a:rPr lang="en-US" sz="83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назначена одна или несколько настроек допродаж</a:t>
            </a:r>
            <a:endParaRPr lang="en-US" sz="830" dirty="0"/>
          </a:p>
        </p:txBody>
      </p:sp>
      <p:sp>
        <p:nvSpPr>
          <p:cNvPr id="19" name="Text 16"/>
          <p:cNvSpPr/>
          <p:nvPr/>
        </p:nvSpPr>
        <p:spPr>
          <a:xfrm>
            <a:off x="4201011" y="2592567"/>
            <a:ext cx="16459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C7D3D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›</a:t>
            </a:r>
            <a:endParaRPr lang="en-US" sz="2200" dirty="0"/>
          </a:p>
        </p:txBody>
      </p:sp>
      <p:sp>
        <p:nvSpPr>
          <p:cNvPr id="20" name="Shape 17"/>
          <p:cNvSpPr/>
          <p:nvPr/>
        </p:nvSpPr>
        <p:spPr>
          <a:xfrm>
            <a:off x="4365603" y="1794838"/>
            <a:ext cx="1709928" cy="1965960"/>
          </a:xfrm>
          <a:prstGeom prst="roundRect">
            <a:avLst>
              <a:gd name="adj" fmla="val 427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1" name="Shape 18"/>
          <p:cNvSpPr/>
          <p:nvPr/>
        </p:nvSpPr>
        <p:spPr>
          <a:xfrm>
            <a:off x="5005683" y="1959430"/>
            <a:ext cx="320040" cy="320040"/>
          </a:xfrm>
          <a:prstGeom prst="ellipse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22" name="Text 19"/>
          <p:cNvSpPr/>
          <p:nvPr/>
        </p:nvSpPr>
        <p:spPr>
          <a:xfrm>
            <a:off x="5005683" y="2025834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1050" dirty="0"/>
          </a:p>
        </p:txBody>
      </p:sp>
      <p:sp>
        <p:nvSpPr>
          <p:cNvPr id="23" name="Text 20"/>
          <p:cNvSpPr/>
          <p:nvPr/>
        </p:nvSpPr>
        <p:spPr>
          <a:xfrm>
            <a:off x="4511907" y="2370910"/>
            <a:ext cx="141732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3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Фоновая процедура </a:t>
            </a:r>
            <a:r>
              <a:rPr lang="en-US" sz="83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анализирует</a:t>
            </a:r>
            <a:r>
              <a:rPr lang="en-US" sz="83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83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вашего </a:t>
            </a:r>
            <a:r>
              <a:rPr lang="en-US" sz="83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клиента</a:t>
            </a:r>
            <a:r>
              <a:rPr lang="en-US" sz="83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заказ и условия сценария</a:t>
            </a:r>
            <a:endParaRPr lang="en-US" sz="830" dirty="0"/>
          </a:p>
        </p:txBody>
      </p:sp>
      <p:sp>
        <p:nvSpPr>
          <p:cNvPr id="24" name="Text 21"/>
          <p:cNvSpPr/>
          <p:nvPr/>
        </p:nvSpPr>
        <p:spPr>
          <a:xfrm>
            <a:off x="6112107" y="2592567"/>
            <a:ext cx="16459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C7D3D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›</a:t>
            </a:r>
            <a:endParaRPr lang="en-US" sz="2200" dirty="0"/>
          </a:p>
        </p:txBody>
      </p:sp>
      <p:sp>
        <p:nvSpPr>
          <p:cNvPr id="25" name="Shape 22"/>
          <p:cNvSpPr/>
          <p:nvPr/>
        </p:nvSpPr>
        <p:spPr>
          <a:xfrm>
            <a:off x="6276699" y="1794838"/>
            <a:ext cx="1709928" cy="1965960"/>
          </a:xfrm>
          <a:prstGeom prst="roundRect">
            <a:avLst>
              <a:gd name="adj" fmla="val 427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6" name="Shape 23"/>
          <p:cNvSpPr/>
          <p:nvPr/>
        </p:nvSpPr>
        <p:spPr>
          <a:xfrm>
            <a:off x="6916779" y="1959430"/>
            <a:ext cx="320040" cy="320040"/>
          </a:xfrm>
          <a:prstGeom prst="ellipse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27" name="Text 24"/>
          <p:cNvSpPr/>
          <p:nvPr/>
        </p:nvSpPr>
        <p:spPr>
          <a:xfrm>
            <a:off x="6916779" y="2025834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1050" dirty="0"/>
          </a:p>
        </p:txBody>
      </p:sp>
      <p:sp>
        <p:nvSpPr>
          <p:cNvPr id="28" name="Text 25"/>
          <p:cNvSpPr/>
          <p:nvPr/>
        </p:nvSpPr>
        <p:spPr>
          <a:xfrm>
            <a:off x="6423003" y="2370910"/>
            <a:ext cx="141732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3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 шаблон подставляются данные клиента и заказа</a:t>
            </a:r>
            <a:endParaRPr lang="en-US" sz="830" dirty="0"/>
          </a:p>
        </p:txBody>
      </p:sp>
      <p:sp>
        <p:nvSpPr>
          <p:cNvPr id="29" name="Text 26"/>
          <p:cNvSpPr/>
          <p:nvPr/>
        </p:nvSpPr>
        <p:spPr>
          <a:xfrm>
            <a:off x="8023203" y="2592567"/>
            <a:ext cx="16459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C7D3D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›</a:t>
            </a:r>
            <a:endParaRPr lang="en-US" sz="2200" dirty="0"/>
          </a:p>
        </p:txBody>
      </p:sp>
      <p:sp>
        <p:nvSpPr>
          <p:cNvPr id="30" name="Shape 27"/>
          <p:cNvSpPr/>
          <p:nvPr/>
        </p:nvSpPr>
        <p:spPr>
          <a:xfrm>
            <a:off x="8187795" y="1794838"/>
            <a:ext cx="1709928" cy="1965960"/>
          </a:xfrm>
          <a:prstGeom prst="roundRect">
            <a:avLst>
              <a:gd name="adj" fmla="val 427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31" name="Shape 28"/>
          <p:cNvSpPr/>
          <p:nvPr/>
        </p:nvSpPr>
        <p:spPr>
          <a:xfrm>
            <a:off x="8827875" y="1959430"/>
            <a:ext cx="320040" cy="320040"/>
          </a:xfrm>
          <a:prstGeom prst="ellipse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32" name="Text 29"/>
          <p:cNvSpPr/>
          <p:nvPr/>
        </p:nvSpPr>
        <p:spPr>
          <a:xfrm>
            <a:off x="8827875" y="2025834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1050" dirty="0"/>
          </a:p>
        </p:txBody>
      </p:sp>
      <p:sp>
        <p:nvSpPr>
          <p:cNvPr id="33" name="Text 30"/>
          <p:cNvSpPr/>
          <p:nvPr/>
        </p:nvSpPr>
        <p:spPr>
          <a:xfrm>
            <a:off x="8334099" y="2370910"/>
            <a:ext cx="141732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3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Отправляется первое </a:t>
            </a:r>
            <a:r>
              <a:rPr lang="en-US" sz="83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сообщение</a:t>
            </a:r>
            <a:r>
              <a:rPr lang="en-US" sz="83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83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-</a:t>
            </a:r>
            <a:r>
              <a:rPr lang="en-US" sz="83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текстом или с картинкой</a:t>
            </a:r>
            <a:endParaRPr lang="en-US" sz="830" dirty="0"/>
          </a:p>
        </p:txBody>
      </p:sp>
      <p:sp>
        <p:nvSpPr>
          <p:cNvPr id="34" name="Text 31"/>
          <p:cNvSpPr/>
          <p:nvPr/>
        </p:nvSpPr>
        <p:spPr>
          <a:xfrm>
            <a:off x="9934299" y="2592567"/>
            <a:ext cx="164592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C7D3D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›</a:t>
            </a:r>
            <a:endParaRPr lang="en-US" sz="2200" dirty="0"/>
          </a:p>
        </p:txBody>
      </p:sp>
      <p:sp>
        <p:nvSpPr>
          <p:cNvPr id="35" name="Shape 32"/>
          <p:cNvSpPr/>
          <p:nvPr/>
        </p:nvSpPr>
        <p:spPr>
          <a:xfrm>
            <a:off x="10098891" y="1794838"/>
            <a:ext cx="1709928" cy="1965960"/>
          </a:xfrm>
          <a:prstGeom prst="roundRect">
            <a:avLst>
              <a:gd name="adj" fmla="val 427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36" name="Shape 33"/>
          <p:cNvSpPr/>
          <p:nvPr/>
        </p:nvSpPr>
        <p:spPr>
          <a:xfrm>
            <a:off x="10738971" y="1959430"/>
            <a:ext cx="320040" cy="320040"/>
          </a:xfrm>
          <a:prstGeom prst="ellipse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37" name="Text 34"/>
          <p:cNvSpPr/>
          <p:nvPr/>
        </p:nvSpPr>
        <p:spPr>
          <a:xfrm>
            <a:off x="10738971" y="2025834"/>
            <a:ext cx="320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</a:t>
            </a:r>
            <a:endParaRPr lang="en-US" sz="1050" dirty="0"/>
          </a:p>
        </p:txBody>
      </p:sp>
      <p:sp>
        <p:nvSpPr>
          <p:cNvPr id="38" name="Text 35"/>
          <p:cNvSpPr/>
          <p:nvPr/>
        </p:nvSpPr>
        <p:spPr>
          <a:xfrm>
            <a:off x="10245195" y="2370910"/>
            <a:ext cx="141732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3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 необходимости отправляется повторное сообщение и сценарий фиксируется</a:t>
            </a:r>
            <a:endParaRPr lang="en-US" sz="830" dirty="0"/>
          </a:p>
        </p:txBody>
      </p:sp>
      <p:sp>
        <p:nvSpPr>
          <p:cNvPr id="39" name="Shape 36"/>
          <p:cNvSpPr/>
          <p:nvPr/>
        </p:nvSpPr>
        <p:spPr>
          <a:xfrm>
            <a:off x="621792" y="4257616"/>
            <a:ext cx="10927080" cy="640080"/>
          </a:xfrm>
          <a:prstGeom prst="roundRect">
            <a:avLst>
              <a:gd name="adj" fmla="val 11429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40" name="Text 37"/>
          <p:cNvSpPr/>
          <p:nvPr/>
        </p:nvSpPr>
        <p:spPr>
          <a:xfrm>
            <a:off x="859536" y="4494055"/>
            <a:ext cx="1042416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ru-RU" sz="11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 </a:t>
            </a:r>
            <a:r>
              <a:rPr lang="en-US" sz="11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определяется</a:t>
            </a:r>
            <a:r>
              <a:rPr lang="en-US" sz="11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по номеру телефона </a:t>
            </a:r>
            <a:r>
              <a:rPr lang="en-US" sz="11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внутри</a:t>
            </a:r>
            <a:r>
              <a:rPr lang="en-US" sz="11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11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филиала</a:t>
            </a:r>
            <a:r>
              <a:rPr lang="en-US" sz="11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история отправок сохраняется, а завершенные сценарии повторно не отправляются.</a:t>
            </a:r>
            <a:endParaRPr lang="en-US" sz="1100" dirty="0"/>
          </a:p>
        </p:txBody>
      </p:sp>
      <p:sp>
        <p:nvSpPr>
          <p:cNvPr id="41" name="Text 9">
            <a:extLst>
              <a:ext uri="{FF2B5EF4-FFF2-40B4-BE49-F238E27FC236}">
                <a16:creationId xmlns:a16="http://schemas.microsoft.com/office/drawing/2014/main" id="{7AECCF59-7520-4F16-BD59-2C3259B13B63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  <p:sp>
        <p:nvSpPr>
          <p:cNvPr id="44" name="Shape 2">
            <a:extLst>
              <a:ext uri="{FF2B5EF4-FFF2-40B4-BE49-F238E27FC236}">
                <a16:creationId xmlns:a16="http://schemas.microsoft.com/office/drawing/2014/main" id="{613B3486-F0AF-43C1-B2C3-4E28ABD900AD}"/>
              </a:ext>
            </a:extLst>
          </p:cNvPr>
          <p:cNvSpPr/>
          <p:nvPr/>
        </p:nvSpPr>
        <p:spPr>
          <a:xfrm>
            <a:off x="9819786" y="164592"/>
            <a:ext cx="1793094" cy="310896"/>
          </a:xfrm>
          <a:prstGeom prst="roundRect">
            <a:avLst>
              <a:gd name="adj" fmla="val 23529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45" name="Text 3">
            <a:extLst>
              <a:ext uri="{FF2B5EF4-FFF2-40B4-BE49-F238E27FC236}">
                <a16:creationId xmlns:a16="http://schemas.microsoft.com/office/drawing/2014/main" id="{FC953325-8CD3-455E-93E4-5D0FBC885380}"/>
              </a:ext>
            </a:extLst>
          </p:cNvPr>
          <p:cNvSpPr/>
          <p:nvPr/>
        </p:nvSpPr>
        <p:spPr>
          <a:xfrm>
            <a:off x="9918188" y="232737"/>
            <a:ext cx="16916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Автоматические</a:t>
            </a:r>
            <a:r>
              <a:rPr lang="en-US" sz="9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9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допродажи</a:t>
            </a:r>
            <a:endParaRPr lang="en-US" sz="900" dirty="0">
              <a:solidFill>
                <a:srgbClr val="366AF3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0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11722608" y="6492240"/>
            <a:ext cx="20116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5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750" dirty="0"/>
          </a:p>
        </p:txBody>
      </p:sp>
      <p:sp>
        <p:nvSpPr>
          <p:cNvPr id="8" name="Text 5"/>
          <p:cNvSpPr/>
          <p:nvPr/>
        </p:nvSpPr>
        <p:spPr>
          <a:xfrm>
            <a:off x="548640" y="585216"/>
            <a:ext cx="658368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Где</a:t>
            </a: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2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включа</a:t>
            </a:r>
            <a:r>
              <a:rPr lang="ru-RU" sz="22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ются</a:t>
            </a: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22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допродаж</a:t>
            </a:r>
            <a:r>
              <a:rPr lang="ru-RU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548640" y="1095540"/>
            <a:ext cx="8503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Функционал работает только в тех филиалах, где на вкладке «Допродажи» назначена хотя бы одна настройка.</a:t>
            </a:r>
            <a:endParaRPr lang="en-US" sz="980" dirty="0"/>
          </a:p>
        </p:txBody>
      </p:sp>
      <p:sp>
        <p:nvSpPr>
          <p:cNvPr id="10" name="Shape 7"/>
          <p:cNvSpPr/>
          <p:nvPr/>
        </p:nvSpPr>
        <p:spPr>
          <a:xfrm>
            <a:off x="899333" y="1603689"/>
            <a:ext cx="5736597" cy="4631652"/>
          </a:xfrm>
          <a:prstGeom prst="roundRect">
            <a:avLst>
              <a:gd name="adj" fmla="val 175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11" name="Shape 8"/>
          <p:cNvSpPr/>
          <p:nvPr/>
        </p:nvSpPr>
        <p:spPr>
          <a:xfrm>
            <a:off x="1024552" y="1424073"/>
            <a:ext cx="768096" cy="256032"/>
          </a:xfrm>
          <a:prstGeom prst="roundRect">
            <a:avLst>
              <a:gd name="adj" fmla="val 17857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1135042" y="1483074"/>
            <a:ext cx="585216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Филиал</a:t>
            </a:r>
            <a:endParaRPr lang="en-US" sz="760" dirty="0"/>
          </a:p>
        </p:txBody>
      </p:sp>
      <p:sp>
        <p:nvSpPr>
          <p:cNvPr id="14" name="Shape 10"/>
          <p:cNvSpPr/>
          <p:nvPr/>
        </p:nvSpPr>
        <p:spPr>
          <a:xfrm>
            <a:off x="7307363" y="1921108"/>
            <a:ext cx="2732749" cy="1444752"/>
          </a:xfrm>
          <a:prstGeom prst="roundRect">
            <a:avLst>
              <a:gd name="adj" fmla="val 5063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15" name="Text 11"/>
          <p:cNvSpPr/>
          <p:nvPr/>
        </p:nvSpPr>
        <p:spPr>
          <a:xfrm>
            <a:off x="7545107" y="2115307"/>
            <a:ext cx="173736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Действия пользователя</a:t>
            </a:r>
            <a:endParaRPr lang="en-US" sz="1100" dirty="0"/>
          </a:p>
        </p:txBody>
      </p:sp>
      <p:sp>
        <p:nvSpPr>
          <p:cNvPr id="16" name="Text 12"/>
          <p:cNvSpPr/>
          <p:nvPr/>
        </p:nvSpPr>
        <p:spPr>
          <a:xfrm>
            <a:off x="7545107" y="2425333"/>
            <a:ext cx="2194560" cy="7315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1. Откройте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карточку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филиала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  <a:p>
            <a:pPr marL="0" indent="0">
              <a:buNone/>
            </a:pP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2. Перейдите на вкладку «Допродажи».</a:t>
            </a:r>
            <a:endParaRPr lang="en-US" sz="880" dirty="0"/>
          </a:p>
          <a:p>
            <a:pPr marL="0" indent="0">
              <a:buNone/>
            </a:pP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3. Добавьте одну или несколько настроек сценариев.</a:t>
            </a:r>
            <a:endParaRPr lang="en-US" sz="880" dirty="0"/>
          </a:p>
          <a:p>
            <a:pPr marL="0" indent="0">
              <a:buNone/>
            </a:pP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4. Сохраните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карточку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филиала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</p:txBody>
      </p:sp>
      <p:sp>
        <p:nvSpPr>
          <p:cNvPr id="17" name="Shape 13"/>
          <p:cNvSpPr/>
          <p:nvPr/>
        </p:nvSpPr>
        <p:spPr>
          <a:xfrm>
            <a:off x="7307363" y="3594460"/>
            <a:ext cx="2732749" cy="1170432"/>
          </a:xfrm>
          <a:prstGeom prst="roundRect">
            <a:avLst>
              <a:gd name="adj" fmla="val 6250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18" name="Text 14"/>
          <p:cNvSpPr/>
          <p:nvPr/>
        </p:nvSpPr>
        <p:spPr>
          <a:xfrm>
            <a:off x="7526819" y="3823930"/>
            <a:ext cx="2286000" cy="6766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Одному филиалу можно назначить несколько сценариев. Например: общий сценарий по периоду отсутствия и отдельный сценарий по ключевым словам.</a:t>
            </a:r>
            <a:endParaRPr lang="en-US" sz="880" dirty="0"/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31675C70-7CF2-4048-88AF-E7496EBD77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9613" y="1746995"/>
            <a:ext cx="4734012" cy="4448831"/>
          </a:xfrm>
          <a:prstGeom prst="rect">
            <a:avLst/>
          </a:prstGeom>
          <a:ln>
            <a:solidFill>
              <a:schemeClr val="bg2"/>
            </a:solidFill>
          </a:ln>
        </p:spPr>
      </p:pic>
      <p:sp>
        <p:nvSpPr>
          <p:cNvPr id="20" name="Text 9">
            <a:extLst>
              <a:ext uri="{FF2B5EF4-FFF2-40B4-BE49-F238E27FC236}">
                <a16:creationId xmlns:a16="http://schemas.microsoft.com/office/drawing/2014/main" id="{F132E067-167D-410D-B3AE-E378E7D6A71A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  <p:sp>
        <p:nvSpPr>
          <p:cNvPr id="21" name="Shape 2">
            <a:extLst>
              <a:ext uri="{FF2B5EF4-FFF2-40B4-BE49-F238E27FC236}">
                <a16:creationId xmlns:a16="http://schemas.microsoft.com/office/drawing/2014/main" id="{D6C24108-6401-40D7-BD08-3CD8C5D61AA3}"/>
              </a:ext>
            </a:extLst>
          </p:cNvPr>
          <p:cNvSpPr/>
          <p:nvPr/>
        </p:nvSpPr>
        <p:spPr>
          <a:xfrm>
            <a:off x="9819786" y="164592"/>
            <a:ext cx="1793094" cy="310896"/>
          </a:xfrm>
          <a:prstGeom prst="roundRect">
            <a:avLst>
              <a:gd name="adj" fmla="val 23529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22" name="Text 3">
            <a:extLst>
              <a:ext uri="{FF2B5EF4-FFF2-40B4-BE49-F238E27FC236}">
                <a16:creationId xmlns:a16="http://schemas.microsoft.com/office/drawing/2014/main" id="{748CE94C-5578-491A-8B80-17A1F960843C}"/>
              </a:ext>
            </a:extLst>
          </p:cNvPr>
          <p:cNvSpPr/>
          <p:nvPr/>
        </p:nvSpPr>
        <p:spPr>
          <a:xfrm>
            <a:off x="9918188" y="232737"/>
            <a:ext cx="16916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Автоматические</a:t>
            </a:r>
            <a:r>
              <a:rPr lang="en-US" sz="9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9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допродажи</a:t>
            </a:r>
            <a:endParaRPr lang="en-US" sz="900" dirty="0">
              <a:solidFill>
                <a:srgbClr val="366AF3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0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11722608" y="6492240"/>
            <a:ext cx="20116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5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750" dirty="0"/>
          </a:p>
        </p:txBody>
      </p:sp>
      <p:sp>
        <p:nvSpPr>
          <p:cNvPr id="8" name="Text 5"/>
          <p:cNvSpPr/>
          <p:nvPr/>
        </p:nvSpPr>
        <p:spPr>
          <a:xfrm>
            <a:off x="548640" y="576507"/>
            <a:ext cx="737616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Сценарий 1: допродажа по периоду отсутствия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548640" y="1095540"/>
            <a:ext cx="8503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Сценарий подходит для напоминаний о ТО, сезонных работах, повторном визите и </a:t>
            </a:r>
            <a:r>
              <a:rPr lang="en-US" sz="980" dirty="0" err="1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возврате</a:t>
            </a: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80" dirty="0" err="1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клиента</a:t>
            </a: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в сервис.</a:t>
            </a:r>
            <a:endParaRPr lang="en-US" sz="980" dirty="0"/>
          </a:p>
        </p:txBody>
      </p:sp>
      <p:sp>
        <p:nvSpPr>
          <p:cNvPr id="10" name="Shape 7"/>
          <p:cNvSpPr/>
          <p:nvPr/>
        </p:nvSpPr>
        <p:spPr>
          <a:xfrm>
            <a:off x="896111" y="1600635"/>
            <a:ext cx="5748531" cy="4643413"/>
          </a:xfrm>
          <a:prstGeom prst="roundRect">
            <a:avLst>
              <a:gd name="adj" fmla="val 175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7" name="Shape 8">
            <a:extLst>
              <a:ext uri="{FF2B5EF4-FFF2-40B4-BE49-F238E27FC236}">
                <a16:creationId xmlns:a16="http://schemas.microsoft.com/office/drawing/2014/main" id="{4585A30B-47FB-4852-B9F5-42E2571B8964}"/>
              </a:ext>
            </a:extLst>
          </p:cNvPr>
          <p:cNvSpPr/>
          <p:nvPr/>
        </p:nvSpPr>
        <p:spPr>
          <a:xfrm>
            <a:off x="1040857" y="1434526"/>
            <a:ext cx="768096" cy="256032"/>
          </a:xfrm>
          <a:prstGeom prst="roundRect">
            <a:avLst>
              <a:gd name="adj" fmla="val 17857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1136991" y="1497876"/>
            <a:ext cx="625450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Настройки</a:t>
            </a:r>
            <a:endParaRPr lang="en-US" sz="760" dirty="0"/>
          </a:p>
        </p:txBody>
      </p:sp>
      <p:pic>
        <p:nvPicPr>
          <p:cNvPr id="13" name="Image 0" descr="/mnt/data/44cfd180-e659-446f-95d6-111e9b92aca0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6991" y="1766195"/>
            <a:ext cx="5349945" cy="4422974"/>
          </a:xfrm>
          <a:prstGeom prst="rect">
            <a:avLst/>
          </a:prstGeom>
          <a:ln>
            <a:solidFill>
              <a:schemeClr val="bg2"/>
            </a:solidFill>
          </a:ln>
        </p:spPr>
      </p:pic>
      <p:sp>
        <p:nvSpPr>
          <p:cNvPr id="14" name="Shape 10"/>
          <p:cNvSpPr/>
          <p:nvPr/>
        </p:nvSpPr>
        <p:spPr>
          <a:xfrm>
            <a:off x="7310854" y="1924369"/>
            <a:ext cx="2926080" cy="2016474"/>
          </a:xfrm>
          <a:prstGeom prst="roundRect">
            <a:avLst>
              <a:gd name="adj" fmla="val 3810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15" name="Text 11"/>
          <p:cNvSpPr/>
          <p:nvPr/>
        </p:nvSpPr>
        <p:spPr>
          <a:xfrm>
            <a:off x="7557307" y="2109859"/>
            <a:ext cx="1463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Как работает</a:t>
            </a:r>
            <a:endParaRPr lang="en-US" sz="1100" dirty="0"/>
          </a:p>
        </p:txBody>
      </p:sp>
      <p:sp>
        <p:nvSpPr>
          <p:cNvPr id="17" name="Text 13"/>
          <p:cNvSpPr/>
          <p:nvPr/>
        </p:nvSpPr>
        <p:spPr>
          <a:xfrm>
            <a:off x="7731043" y="2402032"/>
            <a:ext cx="22402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Система берет последний визит клиента в филиал.</a:t>
            </a:r>
            <a:endParaRPr lang="en-US" sz="880" dirty="0"/>
          </a:p>
        </p:txBody>
      </p:sp>
      <p:sp>
        <p:nvSpPr>
          <p:cNvPr id="19" name="Text 15"/>
          <p:cNvSpPr/>
          <p:nvPr/>
        </p:nvSpPr>
        <p:spPr>
          <a:xfrm>
            <a:off x="7731043" y="2737641"/>
            <a:ext cx="22402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После заданного периода запускает первое сообщение.</a:t>
            </a:r>
            <a:endParaRPr lang="en-US" sz="880" dirty="0"/>
          </a:p>
        </p:txBody>
      </p:sp>
      <p:sp>
        <p:nvSpPr>
          <p:cNvPr id="20" name="Text 16"/>
          <p:cNvSpPr/>
          <p:nvPr/>
        </p:nvSpPr>
        <p:spPr>
          <a:xfrm>
            <a:off x="7575593" y="2365234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30" dirty="0"/>
          </a:p>
        </p:txBody>
      </p:sp>
      <p:sp>
        <p:nvSpPr>
          <p:cNvPr id="21" name="Text 17"/>
          <p:cNvSpPr/>
          <p:nvPr/>
        </p:nvSpPr>
        <p:spPr>
          <a:xfrm>
            <a:off x="7712753" y="3045610"/>
            <a:ext cx="2240280" cy="34986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ru-RU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Затем через заданный период отправляет повторное сообщение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880" dirty="0"/>
          </a:p>
        </p:txBody>
      </p:sp>
      <p:sp>
        <p:nvSpPr>
          <p:cNvPr id="23" name="Text 19"/>
          <p:cNvSpPr/>
          <p:nvPr/>
        </p:nvSpPr>
        <p:spPr>
          <a:xfrm>
            <a:off x="7727110" y="3458164"/>
            <a:ext cx="22402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Весь текст берется из шаблонов этой настройки.</a:t>
            </a:r>
            <a:endParaRPr lang="en-US" sz="880" dirty="0"/>
          </a:p>
        </p:txBody>
      </p:sp>
      <p:sp>
        <p:nvSpPr>
          <p:cNvPr id="24" name="Shape 20"/>
          <p:cNvSpPr/>
          <p:nvPr/>
        </p:nvSpPr>
        <p:spPr>
          <a:xfrm>
            <a:off x="7319563" y="4185556"/>
            <a:ext cx="2926080" cy="960120"/>
          </a:xfrm>
          <a:prstGeom prst="roundRect">
            <a:avLst>
              <a:gd name="adj" fmla="val 7619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5" name="Text 21"/>
          <p:cNvSpPr/>
          <p:nvPr/>
        </p:nvSpPr>
        <p:spPr>
          <a:xfrm>
            <a:off x="7557306" y="4343614"/>
            <a:ext cx="1342853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Пример сценария:</a:t>
            </a:r>
            <a:endParaRPr lang="en-US" sz="1100" dirty="0"/>
          </a:p>
        </p:txBody>
      </p:sp>
      <p:sp>
        <p:nvSpPr>
          <p:cNvPr id="26" name="Text 22"/>
          <p:cNvSpPr/>
          <p:nvPr/>
        </p:nvSpPr>
        <p:spPr>
          <a:xfrm>
            <a:off x="7557307" y="4625338"/>
            <a:ext cx="23774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ru-RU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ерез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180 дней после последнего визита пригласить клиента на повторное ТО.</a:t>
            </a:r>
            <a:endParaRPr lang="en-US" sz="880" dirty="0"/>
          </a:p>
        </p:txBody>
      </p:sp>
      <p:sp>
        <p:nvSpPr>
          <p:cNvPr id="29" name="Text 16">
            <a:extLst>
              <a:ext uri="{FF2B5EF4-FFF2-40B4-BE49-F238E27FC236}">
                <a16:creationId xmlns:a16="http://schemas.microsoft.com/office/drawing/2014/main" id="{A07FD0EA-73B3-436E-8056-C2631FFDEE89}"/>
              </a:ext>
            </a:extLst>
          </p:cNvPr>
          <p:cNvSpPr/>
          <p:nvPr/>
        </p:nvSpPr>
        <p:spPr>
          <a:xfrm>
            <a:off x="7571241" y="2695619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30" dirty="0"/>
          </a:p>
        </p:txBody>
      </p:sp>
      <p:sp>
        <p:nvSpPr>
          <p:cNvPr id="30" name="Text 16">
            <a:extLst>
              <a:ext uri="{FF2B5EF4-FFF2-40B4-BE49-F238E27FC236}">
                <a16:creationId xmlns:a16="http://schemas.microsoft.com/office/drawing/2014/main" id="{B028F421-37D8-4BD1-8DA6-95160F8BEC97}"/>
              </a:ext>
            </a:extLst>
          </p:cNvPr>
          <p:cNvSpPr/>
          <p:nvPr/>
        </p:nvSpPr>
        <p:spPr>
          <a:xfrm>
            <a:off x="7571237" y="3048859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30" dirty="0"/>
          </a:p>
        </p:txBody>
      </p:sp>
      <p:sp>
        <p:nvSpPr>
          <p:cNvPr id="31" name="Text 16">
            <a:extLst>
              <a:ext uri="{FF2B5EF4-FFF2-40B4-BE49-F238E27FC236}">
                <a16:creationId xmlns:a16="http://schemas.microsoft.com/office/drawing/2014/main" id="{9DAA5011-2CE7-4FC6-B36C-3171C090758C}"/>
              </a:ext>
            </a:extLst>
          </p:cNvPr>
          <p:cNvSpPr/>
          <p:nvPr/>
        </p:nvSpPr>
        <p:spPr>
          <a:xfrm>
            <a:off x="7557307" y="3458164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30" dirty="0"/>
          </a:p>
        </p:txBody>
      </p:sp>
      <p:sp>
        <p:nvSpPr>
          <p:cNvPr id="32" name="Text 9">
            <a:extLst>
              <a:ext uri="{FF2B5EF4-FFF2-40B4-BE49-F238E27FC236}">
                <a16:creationId xmlns:a16="http://schemas.microsoft.com/office/drawing/2014/main" id="{9E8DF189-566A-4DB1-AE4A-0BB982C13701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  <p:sp>
        <p:nvSpPr>
          <p:cNvPr id="33" name="Shape 2">
            <a:extLst>
              <a:ext uri="{FF2B5EF4-FFF2-40B4-BE49-F238E27FC236}">
                <a16:creationId xmlns:a16="http://schemas.microsoft.com/office/drawing/2014/main" id="{F40071A0-D6EF-49E4-85DF-A15C06C04855}"/>
              </a:ext>
            </a:extLst>
          </p:cNvPr>
          <p:cNvSpPr/>
          <p:nvPr/>
        </p:nvSpPr>
        <p:spPr>
          <a:xfrm>
            <a:off x="9819786" y="164592"/>
            <a:ext cx="1793094" cy="310896"/>
          </a:xfrm>
          <a:prstGeom prst="roundRect">
            <a:avLst>
              <a:gd name="adj" fmla="val 23529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34" name="Text 3">
            <a:extLst>
              <a:ext uri="{FF2B5EF4-FFF2-40B4-BE49-F238E27FC236}">
                <a16:creationId xmlns:a16="http://schemas.microsoft.com/office/drawing/2014/main" id="{93D2B9B0-5469-4541-A7D4-7449E708E50C}"/>
              </a:ext>
            </a:extLst>
          </p:cNvPr>
          <p:cNvSpPr/>
          <p:nvPr/>
        </p:nvSpPr>
        <p:spPr>
          <a:xfrm>
            <a:off x="9918188" y="232737"/>
            <a:ext cx="16916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Автоматические</a:t>
            </a:r>
            <a:r>
              <a:rPr lang="en-US" sz="9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9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допродажи</a:t>
            </a:r>
            <a:endParaRPr lang="en-US" sz="900" dirty="0">
              <a:solidFill>
                <a:srgbClr val="366AF3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7">
            <a:extLst>
              <a:ext uri="{FF2B5EF4-FFF2-40B4-BE49-F238E27FC236}">
                <a16:creationId xmlns:a16="http://schemas.microsoft.com/office/drawing/2014/main" id="{DFD5AA58-9C01-490D-BDAF-19D798ED28DF}"/>
              </a:ext>
            </a:extLst>
          </p:cNvPr>
          <p:cNvSpPr/>
          <p:nvPr/>
        </p:nvSpPr>
        <p:spPr>
          <a:xfrm>
            <a:off x="899333" y="1603689"/>
            <a:ext cx="5736597" cy="4631652"/>
          </a:xfrm>
          <a:prstGeom prst="roundRect">
            <a:avLst>
              <a:gd name="adj" fmla="val 175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1" name="Shape 8">
            <a:extLst>
              <a:ext uri="{FF2B5EF4-FFF2-40B4-BE49-F238E27FC236}">
                <a16:creationId xmlns:a16="http://schemas.microsoft.com/office/drawing/2014/main" id="{107034C7-251A-45ED-8EAB-8EEDD22135A0}"/>
              </a:ext>
            </a:extLst>
          </p:cNvPr>
          <p:cNvSpPr/>
          <p:nvPr/>
        </p:nvSpPr>
        <p:spPr>
          <a:xfrm>
            <a:off x="1036865" y="1439323"/>
            <a:ext cx="1123406" cy="256032"/>
          </a:xfrm>
          <a:prstGeom prst="roundRect">
            <a:avLst>
              <a:gd name="adj" fmla="val 17857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3" name="Shape 0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11722608" y="6492240"/>
            <a:ext cx="20116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5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</a:t>
            </a:r>
            <a:endParaRPr lang="en-US" sz="750" dirty="0"/>
          </a:p>
        </p:txBody>
      </p:sp>
      <p:sp>
        <p:nvSpPr>
          <p:cNvPr id="8" name="Text 5"/>
          <p:cNvSpPr/>
          <p:nvPr/>
        </p:nvSpPr>
        <p:spPr>
          <a:xfrm>
            <a:off x="548639" y="585216"/>
            <a:ext cx="7088777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Шаблон первого сообщения и автоподстановка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548640" y="1095540"/>
            <a:ext cx="8503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Первое сообщение собирается по шаблону: система подставляет данные клиента, заказа и бонусов.</a:t>
            </a:r>
            <a:endParaRPr lang="en-US" sz="980" dirty="0"/>
          </a:p>
        </p:txBody>
      </p:sp>
      <p:sp>
        <p:nvSpPr>
          <p:cNvPr id="12" name="Text 9"/>
          <p:cNvSpPr/>
          <p:nvPr/>
        </p:nvSpPr>
        <p:spPr>
          <a:xfrm>
            <a:off x="1129327" y="1497876"/>
            <a:ext cx="1111910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Первое сообщение</a:t>
            </a:r>
            <a:endParaRPr lang="en-US" sz="760" dirty="0"/>
          </a:p>
        </p:txBody>
      </p:sp>
      <p:sp>
        <p:nvSpPr>
          <p:cNvPr id="14" name="Shape 10"/>
          <p:cNvSpPr/>
          <p:nvPr/>
        </p:nvSpPr>
        <p:spPr>
          <a:xfrm>
            <a:off x="7322172" y="1929831"/>
            <a:ext cx="3002928" cy="1382893"/>
          </a:xfrm>
          <a:prstGeom prst="roundRect">
            <a:avLst>
              <a:gd name="adj" fmla="val 5634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15" name="Text 11"/>
          <p:cNvSpPr/>
          <p:nvPr/>
        </p:nvSpPr>
        <p:spPr>
          <a:xfrm>
            <a:off x="7559916" y="2149288"/>
            <a:ext cx="201168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Часто используемые переменные</a:t>
            </a:r>
            <a:endParaRPr lang="en-US" sz="1100" dirty="0"/>
          </a:p>
        </p:txBody>
      </p:sp>
      <p:sp>
        <p:nvSpPr>
          <p:cNvPr id="16" name="Text 12"/>
          <p:cNvSpPr/>
          <p:nvPr/>
        </p:nvSpPr>
        <p:spPr>
          <a:xfrm>
            <a:off x="7559916" y="2563822"/>
            <a:ext cx="2212848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[ИмяКлиента]   [КолВоДнейНазад]</a:t>
            </a:r>
            <a:endParaRPr lang="en-US" sz="860" dirty="0"/>
          </a:p>
          <a:p>
            <a:pPr marL="0" indent="0">
              <a:buNone/>
            </a:pPr>
            <a:r>
              <a:rPr lang="en-US" sz="8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[СписокРабот]   [СписокТоваров]</a:t>
            </a:r>
            <a:endParaRPr lang="en-US" sz="860" dirty="0"/>
          </a:p>
          <a:p>
            <a:pPr marL="0" indent="0">
              <a:buNone/>
            </a:pPr>
            <a:r>
              <a:rPr lang="en-US" sz="8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[БалансБонусов]   [СуммаЗаказа]</a:t>
            </a:r>
            <a:endParaRPr lang="en-US" sz="860" dirty="0"/>
          </a:p>
          <a:p>
            <a:pPr marL="0" indent="0">
              <a:buNone/>
            </a:pPr>
            <a:r>
              <a:rPr lang="en-US" sz="8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[Автомобиль]   [ЗаказНомер]</a:t>
            </a:r>
            <a:endParaRPr lang="en-US" sz="860" dirty="0"/>
          </a:p>
        </p:txBody>
      </p:sp>
      <p:sp>
        <p:nvSpPr>
          <p:cNvPr id="17" name="Shape 13"/>
          <p:cNvSpPr/>
          <p:nvPr/>
        </p:nvSpPr>
        <p:spPr>
          <a:xfrm>
            <a:off x="7322172" y="3545275"/>
            <a:ext cx="3002928" cy="1679871"/>
          </a:xfrm>
          <a:prstGeom prst="roundRect">
            <a:avLst>
              <a:gd name="adj" fmla="val 4103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18" name="Text 14"/>
          <p:cNvSpPr/>
          <p:nvPr/>
        </p:nvSpPr>
        <p:spPr>
          <a:xfrm>
            <a:off x="7559916" y="3677643"/>
            <a:ext cx="2103120" cy="35357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Пример готового </a:t>
            </a:r>
            <a:r>
              <a:rPr lang="en-US" sz="11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текста</a:t>
            </a:r>
            <a:r>
              <a:rPr lang="en-US" sz="11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endParaRPr lang="ru-RU" sz="1100" b="1" dirty="0">
              <a:solidFill>
                <a:srgbClr val="366AF3"/>
              </a:solidFill>
              <a:latin typeface="Arial" pitchFamily="34" charset="0"/>
              <a:ea typeface="Arial" pitchFamily="34" charset="-122"/>
              <a:cs typeface="Arial" pitchFamily="34" charset="-120"/>
            </a:endParaRPr>
          </a:p>
          <a:p>
            <a:pPr marL="0" indent="0">
              <a:buNone/>
            </a:pPr>
            <a:r>
              <a:rPr lang="en-US" sz="11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для</a:t>
            </a:r>
            <a:r>
              <a:rPr lang="en-US" sz="11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11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вашего </a:t>
            </a:r>
            <a:r>
              <a:rPr lang="en-US" sz="11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клиента</a:t>
            </a:r>
            <a:endParaRPr lang="en-US" sz="1100" dirty="0"/>
          </a:p>
        </p:txBody>
      </p:sp>
      <p:sp>
        <p:nvSpPr>
          <p:cNvPr id="19" name="Text 15"/>
          <p:cNvSpPr/>
          <p:nvPr/>
        </p:nvSpPr>
        <p:spPr>
          <a:xfrm>
            <a:off x="7559915" y="4135720"/>
            <a:ext cx="2660409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ru-RU" sz="900" dirty="0"/>
              <a:t>«Здравствуйте, Иван!</a:t>
            </a:r>
            <a:br>
              <a:rPr lang="ru-RU" sz="900" dirty="0"/>
            </a:br>
            <a:r>
              <a:rPr lang="ru-RU" sz="900" dirty="0"/>
              <a:t>Вы были у нас 180 дней назад.</a:t>
            </a:r>
            <a:br>
              <a:rPr lang="ru-RU" sz="900" dirty="0"/>
            </a:br>
            <a:r>
              <a:rPr lang="ru-RU" sz="900" dirty="0"/>
              <a:t>Ранее для вашего автомобиля выполнялись работы: замена масла и техническая диагностика.</a:t>
            </a:r>
            <a:br>
              <a:rPr lang="ru-RU" sz="900" dirty="0"/>
            </a:br>
            <a:r>
              <a:rPr lang="ru-RU" sz="900" dirty="0"/>
              <a:t>Рекомендуем пройти ТО повторно. Приезжайте!»</a:t>
            </a:r>
            <a:endParaRPr lang="en-US" sz="880" dirty="0"/>
          </a:p>
        </p:txBody>
      </p:sp>
      <p:sp>
        <p:nvSpPr>
          <p:cNvPr id="23" name="Text 9">
            <a:extLst>
              <a:ext uri="{FF2B5EF4-FFF2-40B4-BE49-F238E27FC236}">
                <a16:creationId xmlns:a16="http://schemas.microsoft.com/office/drawing/2014/main" id="{426235A3-5556-41D7-9327-3770DC3F8307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  <p:sp>
        <p:nvSpPr>
          <p:cNvPr id="24" name="Shape 2">
            <a:extLst>
              <a:ext uri="{FF2B5EF4-FFF2-40B4-BE49-F238E27FC236}">
                <a16:creationId xmlns:a16="http://schemas.microsoft.com/office/drawing/2014/main" id="{C98BCCB0-598B-4BD8-AAD1-F86DD2397293}"/>
              </a:ext>
            </a:extLst>
          </p:cNvPr>
          <p:cNvSpPr/>
          <p:nvPr/>
        </p:nvSpPr>
        <p:spPr>
          <a:xfrm>
            <a:off x="9819786" y="164592"/>
            <a:ext cx="1793094" cy="310896"/>
          </a:xfrm>
          <a:prstGeom prst="roundRect">
            <a:avLst>
              <a:gd name="adj" fmla="val 23529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25" name="Text 3">
            <a:extLst>
              <a:ext uri="{FF2B5EF4-FFF2-40B4-BE49-F238E27FC236}">
                <a16:creationId xmlns:a16="http://schemas.microsoft.com/office/drawing/2014/main" id="{5F18179F-C1C8-4DD8-947B-017D06AA56B0}"/>
              </a:ext>
            </a:extLst>
          </p:cNvPr>
          <p:cNvSpPr/>
          <p:nvPr/>
        </p:nvSpPr>
        <p:spPr>
          <a:xfrm>
            <a:off x="9918188" y="232737"/>
            <a:ext cx="16916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Автоматические</a:t>
            </a:r>
            <a:r>
              <a:rPr lang="en-US" sz="9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9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допродажи</a:t>
            </a:r>
            <a:endParaRPr lang="en-US" sz="900" dirty="0">
              <a:solidFill>
                <a:srgbClr val="366AF3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" r="5299" b="2489"/>
          <a:stretch/>
        </p:blipFill>
        <p:spPr>
          <a:xfrm>
            <a:off x="1205527" y="1728685"/>
            <a:ext cx="5100023" cy="4473326"/>
          </a:xfrm>
          <a:prstGeom prst="rect">
            <a:avLst/>
          </a:prstGeom>
          <a:ln>
            <a:solidFill>
              <a:schemeClr val="bg2"/>
            </a:solidFill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7">
            <a:extLst>
              <a:ext uri="{FF2B5EF4-FFF2-40B4-BE49-F238E27FC236}">
                <a16:creationId xmlns:a16="http://schemas.microsoft.com/office/drawing/2014/main" id="{E90C5E25-3CD8-4549-846F-30F392477279}"/>
              </a:ext>
            </a:extLst>
          </p:cNvPr>
          <p:cNvSpPr/>
          <p:nvPr/>
        </p:nvSpPr>
        <p:spPr>
          <a:xfrm>
            <a:off x="1113399" y="1600635"/>
            <a:ext cx="3196289" cy="4643413"/>
          </a:xfrm>
          <a:prstGeom prst="roundRect">
            <a:avLst>
              <a:gd name="adj" fmla="val 175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3" name="Shape 0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11722608" y="6492240"/>
            <a:ext cx="20116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5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7</a:t>
            </a:r>
            <a:endParaRPr lang="en-US" sz="750" dirty="0"/>
          </a:p>
        </p:txBody>
      </p:sp>
      <p:sp>
        <p:nvSpPr>
          <p:cNvPr id="8" name="Text 5"/>
          <p:cNvSpPr/>
          <p:nvPr/>
        </p:nvSpPr>
        <p:spPr>
          <a:xfrm>
            <a:off x="548640" y="585216"/>
            <a:ext cx="658368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Как выглядит сообщение </a:t>
            </a:r>
            <a:r>
              <a:rPr lang="en-US" sz="22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для</a:t>
            </a: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вашего </a:t>
            </a:r>
            <a:r>
              <a:rPr lang="en-US" sz="22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клиента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548640" y="1095540"/>
            <a:ext cx="8503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80" dirty="0" err="1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Ниже</a:t>
            </a: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-</a:t>
            </a: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пример экранного вида допродажи в мессенджере после настройки шаблона и автоматической отправки.</a:t>
            </a:r>
            <a:endParaRPr lang="en-US" sz="980" dirty="0"/>
          </a:p>
        </p:txBody>
      </p:sp>
      <p:sp>
        <p:nvSpPr>
          <p:cNvPr id="14" name="Shape 10"/>
          <p:cNvSpPr/>
          <p:nvPr/>
        </p:nvSpPr>
        <p:spPr>
          <a:xfrm>
            <a:off x="5180728" y="1552848"/>
            <a:ext cx="2834640" cy="2117390"/>
          </a:xfrm>
          <a:prstGeom prst="roundRect">
            <a:avLst>
              <a:gd name="adj" fmla="val 4103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15" name="Text 11"/>
          <p:cNvSpPr/>
          <p:nvPr/>
        </p:nvSpPr>
        <p:spPr>
          <a:xfrm>
            <a:off x="5306384" y="1679812"/>
            <a:ext cx="1463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 видит клиент</a:t>
            </a:r>
            <a:endParaRPr lang="en-US" sz="1100" dirty="0"/>
          </a:p>
        </p:txBody>
      </p:sp>
      <p:sp>
        <p:nvSpPr>
          <p:cNvPr id="16" name="Text 12"/>
          <p:cNvSpPr/>
          <p:nvPr/>
        </p:nvSpPr>
        <p:spPr>
          <a:xfrm>
            <a:off x="5378361" y="1933349"/>
            <a:ext cx="138301" cy="2415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30" dirty="0"/>
          </a:p>
        </p:txBody>
      </p:sp>
      <p:sp>
        <p:nvSpPr>
          <p:cNvPr id="17" name="Text 13"/>
          <p:cNvSpPr/>
          <p:nvPr/>
        </p:nvSpPr>
        <p:spPr>
          <a:xfrm>
            <a:off x="5528197" y="1972075"/>
            <a:ext cx="2368028" cy="52704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r>
              <a:rPr lang="ru-RU" sz="900" dirty="0"/>
              <a:t>Сообщение отправится в тот мессенджер и с того аккаунта, где ранее уже была переписка с клиентом. Если переписки не было, система автоматически выберет доступный мессенджер.</a:t>
            </a:r>
            <a:endParaRPr lang="en-US" sz="880" dirty="0"/>
          </a:p>
        </p:txBody>
      </p:sp>
      <p:sp>
        <p:nvSpPr>
          <p:cNvPr id="20" name="Text 16"/>
          <p:cNvSpPr/>
          <p:nvPr/>
        </p:nvSpPr>
        <p:spPr>
          <a:xfrm>
            <a:off x="5381512" y="3133743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30" dirty="0"/>
          </a:p>
        </p:txBody>
      </p:sp>
      <p:sp>
        <p:nvSpPr>
          <p:cNvPr id="21" name="Text 17"/>
          <p:cNvSpPr/>
          <p:nvPr/>
        </p:nvSpPr>
        <p:spPr>
          <a:xfrm>
            <a:off x="5528196" y="3167382"/>
            <a:ext cx="235175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Напоминание о сроке с прошлого визита и бонусах.</a:t>
            </a:r>
            <a:endParaRPr lang="en-US" sz="880" dirty="0"/>
          </a:p>
        </p:txBody>
      </p:sp>
      <p:sp>
        <p:nvSpPr>
          <p:cNvPr id="22" name="Shape 18"/>
          <p:cNvSpPr/>
          <p:nvPr/>
        </p:nvSpPr>
        <p:spPr>
          <a:xfrm>
            <a:off x="5180728" y="3982004"/>
            <a:ext cx="2834640" cy="1417320"/>
          </a:xfrm>
          <a:prstGeom prst="roundRect">
            <a:avLst>
              <a:gd name="adj" fmla="val 5161"/>
            </a:avLst>
          </a:prstGeom>
          <a:solidFill>
            <a:srgbClr val="222222"/>
          </a:solidFill>
          <a:ln w="12700">
            <a:solidFill>
              <a:srgbClr val="222222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3" name="Text 19"/>
          <p:cNvSpPr/>
          <p:nvPr/>
        </p:nvSpPr>
        <p:spPr>
          <a:xfrm>
            <a:off x="5306384" y="4084533"/>
            <a:ext cx="16002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F3F7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 получает бизнес</a:t>
            </a:r>
            <a:endParaRPr lang="en-US" sz="1100" dirty="0"/>
          </a:p>
        </p:txBody>
      </p:sp>
      <p:sp>
        <p:nvSpPr>
          <p:cNvPr id="24" name="Text 20"/>
          <p:cNvSpPr/>
          <p:nvPr/>
        </p:nvSpPr>
        <p:spPr>
          <a:xfrm>
            <a:off x="5353580" y="4520630"/>
            <a:ext cx="2176272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80" dirty="0">
                <a:solidFill>
                  <a:srgbClr val="ED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Повторное касание без ручной работы сотрудников, при этом сообщение выглядит как аккуратный персональный сервис.</a:t>
            </a:r>
            <a:endParaRPr lang="en-US" sz="880" dirty="0"/>
          </a:p>
        </p:txBody>
      </p:sp>
      <p:sp>
        <p:nvSpPr>
          <p:cNvPr id="30" name="Text 9">
            <a:extLst>
              <a:ext uri="{FF2B5EF4-FFF2-40B4-BE49-F238E27FC236}">
                <a16:creationId xmlns:a16="http://schemas.microsoft.com/office/drawing/2014/main" id="{911C55B7-95DA-4B04-80D4-CAEFAAEE9151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  <p:sp>
        <p:nvSpPr>
          <p:cNvPr id="31" name="Shape 2">
            <a:extLst>
              <a:ext uri="{FF2B5EF4-FFF2-40B4-BE49-F238E27FC236}">
                <a16:creationId xmlns:a16="http://schemas.microsoft.com/office/drawing/2014/main" id="{162B381B-5D8A-4CA8-B8DC-1DFBDC42245E}"/>
              </a:ext>
            </a:extLst>
          </p:cNvPr>
          <p:cNvSpPr/>
          <p:nvPr/>
        </p:nvSpPr>
        <p:spPr>
          <a:xfrm>
            <a:off x="9819786" y="164592"/>
            <a:ext cx="1793094" cy="310896"/>
          </a:xfrm>
          <a:prstGeom prst="roundRect">
            <a:avLst>
              <a:gd name="adj" fmla="val 23529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32" name="Text 3">
            <a:extLst>
              <a:ext uri="{FF2B5EF4-FFF2-40B4-BE49-F238E27FC236}">
                <a16:creationId xmlns:a16="http://schemas.microsoft.com/office/drawing/2014/main" id="{BA8C10EA-EA03-4C45-9021-2731AA593126}"/>
              </a:ext>
            </a:extLst>
          </p:cNvPr>
          <p:cNvSpPr/>
          <p:nvPr/>
        </p:nvSpPr>
        <p:spPr>
          <a:xfrm>
            <a:off x="9918188" y="232737"/>
            <a:ext cx="16916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Автоматические</a:t>
            </a:r>
            <a:r>
              <a:rPr lang="en-US" sz="9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9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допродажи</a:t>
            </a:r>
            <a:endParaRPr lang="en-US" sz="900" dirty="0">
              <a:solidFill>
                <a:srgbClr val="366AF3"/>
              </a:solidFill>
            </a:endParaRPr>
          </a:p>
        </p:txBody>
      </p:sp>
      <p:sp>
        <p:nvSpPr>
          <p:cNvPr id="26" name="Text 12"/>
          <p:cNvSpPr/>
          <p:nvPr/>
        </p:nvSpPr>
        <p:spPr>
          <a:xfrm>
            <a:off x="5383314" y="2748575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30" dirty="0"/>
          </a:p>
        </p:txBody>
      </p:sp>
      <p:sp>
        <p:nvSpPr>
          <p:cNvPr id="28" name="Text 13"/>
          <p:cNvSpPr/>
          <p:nvPr/>
        </p:nvSpPr>
        <p:spPr>
          <a:xfrm>
            <a:off x="5544475" y="2784238"/>
            <a:ext cx="235175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Изображение и текст в привычном формате мессенджера.</a:t>
            </a:r>
            <a:endParaRPr lang="en-US" sz="88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2507" y="1708387"/>
            <a:ext cx="2085875" cy="4521457"/>
          </a:xfrm>
          <a:prstGeom prst="rect">
            <a:avLst/>
          </a:prstGeom>
          <a:ln>
            <a:solidFill>
              <a:schemeClr val="bg2"/>
            </a:solidFill>
          </a:ln>
        </p:spPr>
      </p:pic>
      <p:sp>
        <p:nvSpPr>
          <p:cNvPr id="27" name="Shape 8">
            <a:extLst>
              <a:ext uri="{FF2B5EF4-FFF2-40B4-BE49-F238E27FC236}">
                <a16:creationId xmlns:a16="http://schemas.microsoft.com/office/drawing/2014/main" id="{7D41E46C-0D87-4BB7-BC3D-AB24731E1088}"/>
              </a:ext>
            </a:extLst>
          </p:cNvPr>
          <p:cNvSpPr/>
          <p:nvPr/>
        </p:nvSpPr>
        <p:spPr>
          <a:xfrm>
            <a:off x="1239717" y="1423780"/>
            <a:ext cx="1123406" cy="256032"/>
          </a:xfrm>
          <a:prstGeom prst="roundRect">
            <a:avLst>
              <a:gd name="adj" fmla="val 17857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1309638" y="1482332"/>
            <a:ext cx="992670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Сообщение клиенту</a:t>
            </a:r>
            <a:endParaRPr lang="en-US" sz="76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16" t="6692" r="49834" b="88577"/>
          <a:stretch/>
        </p:blipFill>
        <p:spPr>
          <a:xfrm>
            <a:off x="1925437" y="1962550"/>
            <a:ext cx="918052" cy="231619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Shape 7">
            <a:extLst>
              <a:ext uri="{FF2B5EF4-FFF2-40B4-BE49-F238E27FC236}">
                <a16:creationId xmlns:a16="http://schemas.microsoft.com/office/drawing/2014/main" id="{846DE69F-4E8C-46D3-95B0-B479BB1AF627}"/>
              </a:ext>
            </a:extLst>
          </p:cNvPr>
          <p:cNvSpPr/>
          <p:nvPr/>
        </p:nvSpPr>
        <p:spPr>
          <a:xfrm>
            <a:off x="6346557" y="1722340"/>
            <a:ext cx="4840663" cy="3618412"/>
          </a:xfrm>
          <a:prstGeom prst="roundRect">
            <a:avLst>
              <a:gd name="adj" fmla="val 175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8" name="Shape 8">
            <a:extLst>
              <a:ext uri="{FF2B5EF4-FFF2-40B4-BE49-F238E27FC236}">
                <a16:creationId xmlns:a16="http://schemas.microsoft.com/office/drawing/2014/main" id="{32FAF671-2F48-457D-8219-9BA16CBC240D}"/>
              </a:ext>
            </a:extLst>
          </p:cNvPr>
          <p:cNvSpPr/>
          <p:nvPr/>
        </p:nvSpPr>
        <p:spPr>
          <a:xfrm>
            <a:off x="6465378" y="1550240"/>
            <a:ext cx="673800" cy="256032"/>
          </a:xfrm>
          <a:prstGeom prst="roundRect">
            <a:avLst>
              <a:gd name="adj" fmla="val 17857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25" name="Shape 7">
            <a:extLst>
              <a:ext uri="{FF2B5EF4-FFF2-40B4-BE49-F238E27FC236}">
                <a16:creationId xmlns:a16="http://schemas.microsoft.com/office/drawing/2014/main" id="{E1283315-AFF3-4C02-ABC3-728D488CDFB2}"/>
              </a:ext>
            </a:extLst>
          </p:cNvPr>
          <p:cNvSpPr/>
          <p:nvPr/>
        </p:nvSpPr>
        <p:spPr>
          <a:xfrm>
            <a:off x="899334" y="1717988"/>
            <a:ext cx="4840664" cy="3618413"/>
          </a:xfrm>
          <a:prstGeom prst="roundRect">
            <a:avLst>
              <a:gd name="adj" fmla="val 175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6" name="Shape 8">
            <a:extLst>
              <a:ext uri="{FF2B5EF4-FFF2-40B4-BE49-F238E27FC236}">
                <a16:creationId xmlns:a16="http://schemas.microsoft.com/office/drawing/2014/main" id="{145A423A-B747-49E2-A05B-942479EC8C1E}"/>
              </a:ext>
            </a:extLst>
          </p:cNvPr>
          <p:cNvSpPr/>
          <p:nvPr/>
        </p:nvSpPr>
        <p:spPr>
          <a:xfrm>
            <a:off x="1032052" y="1545889"/>
            <a:ext cx="1111910" cy="256032"/>
          </a:xfrm>
          <a:prstGeom prst="roundRect">
            <a:avLst>
              <a:gd name="adj" fmla="val 17857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3" name="Shape 0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11722608" y="6492240"/>
            <a:ext cx="20116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5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8</a:t>
            </a:r>
            <a:endParaRPr lang="en-US" sz="750" dirty="0"/>
          </a:p>
        </p:txBody>
      </p:sp>
      <p:sp>
        <p:nvSpPr>
          <p:cNvPr id="8" name="Text 5"/>
          <p:cNvSpPr/>
          <p:nvPr/>
        </p:nvSpPr>
        <p:spPr>
          <a:xfrm>
            <a:off x="548640" y="684738"/>
            <a:ext cx="658368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buNone/>
            </a:pP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Повторное сообщение и отправка с картинкой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549510" y="1175669"/>
            <a:ext cx="874689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ru-RU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Подключается галочкой «Отправлять повторное». </a:t>
            </a:r>
          </a:p>
          <a:p>
            <a:pPr marL="0" indent="0">
              <a:buNone/>
            </a:pPr>
            <a:r>
              <a:rPr lang="ru-RU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Второе сообщение может дополнительно мотивировать вашего клиента на повторный визит. Например, с помощью акций, предложений, бонусов. </a:t>
            </a:r>
            <a:endParaRPr lang="en-US" sz="980" dirty="0"/>
          </a:p>
        </p:txBody>
      </p:sp>
      <p:sp>
        <p:nvSpPr>
          <p:cNvPr id="12" name="Text 9"/>
          <p:cNvSpPr/>
          <p:nvPr/>
        </p:nvSpPr>
        <p:spPr>
          <a:xfrm>
            <a:off x="1100841" y="1604452"/>
            <a:ext cx="1111910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Второе сообщение</a:t>
            </a:r>
            <a:endParaRPr lang="en-US" sz="760" dirty="0"/>
          </a:p>
        </p:txBody>
      </p:sp>
      <p:sp>
        <p:nvSpPr>
          <p:cNvPr id="16" name="Text 12"/>
          <p:cNvSpPr/>
          <p:nvPr/>
        </p:nvSpPr>
        <p:spPr>
          <a:xfrm>
            <a:off x="6553962" y="1604452"/>
            <a:ext cx="585216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Картинка</a:t>
            </a:r>
            <a:endParaRPr lang="en-US" sz="760" dirty="0"/>
          </a:p>
        </p:txBody>
      </p:sp>
      <p:sp>
        <p:nvSpPr>
          <p:cNvPr id="18" name="Shape 13"/>
          <p:cNvSpPr/>
          <p:nvPr/>
        </p:nvSpPr>
        <p:spPr>
          <a:xfrm>
            <a:off x="899335" y="5537233"/>
            <a:ext cx="4840663" cy="606208"/>
          </a:xfrm>
          <a:prstGeom prst="roundRect">
            <a:avLst>
              <a:gd name="adj" fmla="val 8889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1" name="Text 16"/>
          <p:cNvSpPr/>
          <p:nvPr/>
        </p:nvSpPr>
        <p:spPr>
          <a:xfrm>
            <a:off x="1156503" y="5661512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30" dirty="0"/>
          </a:p>
        </p:txBody>
      </p:sp>
      <p:sp>
        <p:nvSpPr>
          <p:cNvPr id="22" name="Text 17"/>
          <p:cNvSpPr/>
          <p:nvPr/>
        </p:nvSpPr>
        <p:spPr>
          <a:xfrm>
            <a:off x="1285826" y="5631084"/>
            <a:ext cx="597103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Для первого и повторного сообщения можно выбрать отправку с картинкой.</a:t>
            </a:r>
            <a:endParaRPr lang="en-US" sz="880" dirty="0"/>
          </a:p>
        </p:txBody>
      </p:sp>
      <p:sp>
        <p:nvSpPr>
          <p:cNvPr id="23" name="Text 18"/>
          <p:cNvSpPr/>
          <p:nvPr/>
        </p:nvSpPr>
        <p:spPr>
          <a:xfrm>
            <a:off x="1156503" y="5876188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30" dirty="0"/>
          </a:p>
        </p:txBody>
      </p:sp>
      <p:sp>
        <p:nvSpPr>
          <p:cNvPr id="24" name="Text 19"/>
          <p:cNvSpPr/>
          <p:nvPr/>
        </p:nvSpPr>
        <p:spPr>
          <a:xfrm>
            <a:off x="1285826" y="5850540"/>
            <a:ext cx="597103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Изображение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прикрепляется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в карточке настройки.</a:t>
            </a:r>
            <a:endParaRPr lang="en-US" sz="880" dirty="0"/>
          </a:p>
        </p:txBody>
      </p:sp>
      <p:sp>
        <p:nvSpPr>
          <p:cNvPr id="29" name="Text 9">
            <a:extLst>
              <a:ext uri="{FF2B5EF4-FFF2-40B4-BE49-F238E27FC236}">
                <a16:creationId xmlns:a16="http://schemas.microsoft.com/office/drawing/2014/main" id="{585AC239-E8F9-4444-913E-0294D112851A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  <p:sp>
        <p:nvSpPr>
          <p:cNvPr id="30" name="Shape 2">
            <a:extLst>
              <a:ext uri="{FF2B5EF4-FFF2-40B4-BE49-F238E27FC236}">
                <a16:creationId xmlns:a16="http://schemas.microsoft.com/office/drawing/2014/main" id="{D71161F0-765B-4098-8D55-F49960F8FD91}"/>
              </a:ext>
            </a:extLst>
          </p:cNvPr>
          <p:cNvSpPr/>
          <p:nvPr/>
        </p:nvSpPr>
        <p:spPr>
          <a:xfrm>
            <a:off x="9819786" y="164592"/>
            <a:ext cx="1793094" cy="310896"/>
          </a:xfrm>
          <a:prstGeom prst="roundRect">
            <a:avLst>
              <a:gd name="adj" fmla="val 23529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31" name="Text 3">
            <a:extLst>
              <a:ext uri="{FF2B5EF4-FFF2-40B4-BE49-F238E27FC236}">
                <a16:creationId xmlns:a16="http://schemas.microsoft.com/office/drawing/2014/main" id="{F4971C73-7145-43CF-B169-84E68CEEE077}"/>
              </a:ext>
            </a:extLst>
          </p:cNvPr>
          <p:cNvSpPr/>
          <p:nvPr/>
        </p:nvSpPr>
        <p:spPr>
          <a:xfrm>
            <a:off x="9918188" y="232737"/>
            <a:ext cx="16916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Автоматические</a:t>
            </a:r>
            <a:r>
              <a:rPr lang="en-US" sz="9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9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допродажи</a:t>
            </a:r>
            <a:endParaRPr lang="en-US" sz="900" dirty="0">
              <a:solidFill>
                <a:srgbClr val="366AF3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7481" y="1832494"/>
            <a:ext cx="3826618" cy="3479806"/>
          </a:xfrm>
          <a:prstGeom prst="rect">
            <a:avLst/>
          </a:prstGeom>
          <a:ln>
            <a:solidFill>
              <a:schemeClr val="bg2"/>
            </a:solidFill>
          </a:ln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6085" y="1834505"/>
            <a:ext cx="3861605" cy="3477795"/>
          </a:xfrm>
          <a:prstGeom prst="rect">
            <a:avLst/>
          </a:prstGeom>
          <a:ln>
            <a:solidFill>
              <a:schemeClr val="bg2"/>
            </a:solidFill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7">
            <a:extLst>
              <a:ext uri="{FF2B5EF4-FFF2-40B4-BE49-F238E27FC236}">
                <a16:creationId xmlns:a16="http://schemas.microsoft.com/office/drawing/2014/main" id="{BA8B686D-C58B-42D3-B9E1-79AC35547502}"/>
              </a:ext>
            </a:extLst>
          </p:cNvPr>
          <p:cNvSpPr/>
          <p:nvPr/>
        </p:nvSpPr>
        <p:spPr>
          <a:xfrm>
            <a:off x="5771792" y="1608038"/>
            <a:ext cx="3280768" cy="2588614"/>
          </a:xfrm>
          <a:prstGeom prst="roundRect">
            <a:avLst>
              <a:gd name="adj" fmla="val 175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41" name="Shape 7">
            <a:extLst>
              <a:ext uri="{FF2B5EF4-FFF2-40B4-BE49-F238E27FC236}">
                <a16:creationId xmlns:a16="http://schemas.microsoft.com/office/drawing/2014/main" id="{C1CD1C50-67DD-4045-9A1C-10A742B7D062}"/>
              </a:ext>
            </a:extLst>
          </p:cNvPr>
          <p:cNvSpPr/>
          <p:nvPr/>
        </p:nvSpPr>
        <p:spPr>
          <a:xfrm>
            <a:off x="899334" y="1603690"/>
            <a:ext cx="2319354" cy="2588614"/>
          </a:xfrm>
          <a:prstGeom prst="roundRect">
            <a:avLst>
              <a:gd name="adj" fmla="val 175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42" name="Shape 8">
            <a:extLst>
              <a:ext uri="{FF2B5EF4-FFF2-40B4-BE49-F238E27FC236}">
                <a16:creationId xmlns:a16="http://schemas.microsoft.com/office/drawing/2014/main" id="{FDA51E0E-E11E-4D1B-BEDC-A4432F1E2465}"/>
              </a:ext>
            </a:extLst>
          </p:cNvPr>
          <p:cNvSpPr/>
          <p:nvPr/>
        </p:nvSpPr>
        <p:spPr>
          <a:xfrm>
            <a:off x="1025958" y="1440833"/>
            <a:ext cx="917532" cy="256032"/>
          </a:xfrm>
          <a:prstGeom prst="roundRect">
            <a:avLst>
              <a:gd name="adj" fmla="val 17857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3" name="Shape 0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11722608" y="6492240"/>
            <a:ext cx="20116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5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</a:t>
            </a:r>
            <a:endParaRPr lang="en-US" sz="750" dirty="0"/>
          </a:p>
        </p:txBody>
      </p:sp>
      <p:sp>
        <p:nvSpPr>
          <p:cNvPr id="8" name="Text 5"/>
          <p:cNvSpPr/>
          <p:nvPr/>
        </p:nvSpPr>
        <p:spPr>
          <a:xfrm>
            <a:off x="548639" y="585216"/>
            <a:ext cx="7689669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Сценарий 2: по ключевым словам услуг и запчастей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548640" y="1095540"/>
            <a:ext cx="8503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Сценарий запускается, когда в </a:t>
            </a:r>
            <a:r>
              <a:rPr lang="en-US" sz="980" dirty="0" err="1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заказе</a:t>
            </a:r>
            <a:r>
              <a:rPr lang="ru-RU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вашего</a:t>
            </a: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клиента есть совпадение с ключевыми словами из настройки.</a:t>
            </a:r>
            <a:endParaRPr lang="en-US" sz="980" dirty="0"/>
          </a:p>
        </p:txBody>
      </p:sp>
      <p:sp>
        <p:nvSpPr>
          <p:cNvPr id="12" name="Text 9"/>
          <p:cNvSpPr/>
          <p:nvPr/>
        </p:nvSpPr>
        <p:spPr>
          <a:xfrm>
            <a:off x="1119227" y="1498307"/>
            <a:ext cx="903427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76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Пример логики</a:t>
            </a:r>
            <a:endParaRPr lang="en-US" sz="760" dirty="0"/>
          </a:p>
        </p:txBody>
      </p:sp>
      <p:sp>
        <p:nvSpPr>
          <p:cNvPr id="13" name="Text 10"/>
          <p:cNvSpPr/>
          <p:nvPr/>
        </p:nvSpPr>
        <p:spPr>
          <a:xfrm>
            <a:off x="1556091" y="1869293"/>
            <a:ext cx="10058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Заказ клиента</a:t>
            </a:r>
            <a:endParaRPr lang="en-US" sz="1100" dirty="0"/>
          </a:p>
        </p:txBody>
      </p:sp>
      <p:sp>
        <p:nvSpPr>
          <p:cNvPr id="14" name="Shape 11"/>
          <p:cNvSpPr/>
          <p:nvPr/>
        </p:nvSpPr>
        <p:spPr>
          <a:xfrm>
            <a:off x="1300191" y="2300804"/>
            <a:ext cx="1554480" cy="228600"/>
          </a:xfrm>
          <a:prstGeom prst="roundRect">
            <a:avLst>
              <a:gd name="adj" fmla="val 20000"/>
            </a:avLst>
          </a:prstGeom>
          <a:solidFill>
            <a:srgbClr val="EEF2F7"/>
          </a:solidFill>
          <a:ln w="12700">
            <a:solidFill>
              <a:srgbClr val="EEF2F7"/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1391631" y="2354798"/>
            <a:ext cx="1371600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замена масла</a:t>
            </a:r>
            <a:endParaRPr lang="en-US" sz="800" dirty="0"/>
          </a:p>
        </p:txBody>
      </p:sp>
      <p:sp>
        <p:nvSpPr>
          <p:cNvPr id="16" name="Shape 13"/>
          <p:cNvSpPr/>
          <p:nvPr/>
        </p:nvSpPr>
        <p:spPr>
          <a:xfrm>
            <a:off x="1300191" y="2648276"/>
            <a:ext cx="1554480" cy="228600"/>
          </a:xfrm>
          <a:prstGeom prst="roundRect">
            <a:avLst>
              <a:gd name="adj" fmla="val 20000"/>
            </a:avLst>
          </a:prstGeom>
          <a:solidFill>
            <a:srgbClr val="EEF2F7"/>
          </a:solidFill>
          <a:ln w="12700">
            <a:solidFill>
              <a:srgbClr val="EEF2F7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1391631" y="2702270"/>
            <a:ext cx="1371600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тормозные колодки</a:t>
            </a:r>
            <a:endParaRPr lang="en-US" sz="800" dirty="0"/>
          </a:p>
        </p:txBody>
      </p:sp>
      <p:sp>
        <p:nvSpPr>
          <p:cNvPr id="18" name="Shape 15"/>
          <p:cNvSpPr/>
          <p:nvPr/>
        </p:nvSpPr>
        <p:spPr>
          <a:xfrm>
            <a:off x="1300191" y="2995748"/>
            <a:ext cx="1554480" cy="228600"/>
          </a:xfrm>
          <a:prstGeom prst="roundRect">
            <a:avLst>
              <a:gd name="adj" fmla="val 20000"/>
            </a:avLst>
          </a:prstGeom>
          <a:solidFill>
            <a:srgbClr val="EEF2F7"/>
          </a:solidFill>
          <a:ln w="12700">
            <a:solidFill>
              <a:srgbClr val="EEF2F7"/>
            </a:solidFill>
            <a:prstDash val="solid"/>
          </a:ln>
        </p:spPr>
      </p:sp>
      <p:sp>
        <p:nvSpPr>
          <p:cNvPr id="19" name="Text 16"/>
          <p:cNvSpPr/>
          <p:nvPr/>
        </p:nvSpPr>
        <p:spPr>
          <a:xfrm>
            <a:off x="1391631" y="3049742"/>
            <a:ext cx="1371600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фильтр салона</a:t>
            </a:r>
            <a:endParaRPr lang="en-US" sz="800" dirty="0"/>
          </a:p>
        </p:txBody>
      </p:sp>
      <p:sp>
        <p:nvSpPr>
          <p:cNvPr id="20" name="Shape 17"/>
          <p:cNvSpPr/>
          <p:nvPr/>
        </p:nvSpPr>
        <p:spPr>
          <a:xfrm>
            <a:off x="1300191" y="3343220"/>
            <a:ext cx="1554480" cy="228600"/>
          </a:xfrm>
          <a:prstGeom prst="roundRect">
            <a:avLst>
              <a:gd name="adj" fmla="val 20000"/>
            </a:avLst>
          </a:prstGeom>
          <a:solidFill>
            <a:srgbClr val="EEF2F7"/>
          </a:solidFill>
          <a:ln w="12700">
            <a:solidFill>
              <a:srgbClr val="EEF2F7"/>
            </a:solidFill>
            <a:prstDash val="solid"/>
          </a:ln>
        </p:spPr>
      </p:sp>
      <p:sp>
        <p:nvSpPr>
          <p:cNvPr id="21" name="Text 18"/>
          <p:cNvSpPr/>
          <p:nvPr/>
        </p:nvSpPr>
        <p:spPr>
          <a:xfrm>
            <a:off x="1391631" y="3397214"/>
            <a:ext cx="1371600" cy="1097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кондиционер</a:t>
            </a:r>
            <a:endParaRPr lang="en-US" sz="800" dirty="0"/>
          </a:p>
        </p:txBody>
      </p:sp>
      <p:sp>
        <p:nvSpPr>
          <p:cNvPr id="22" name="Text 19"/>
          <p:cNvSpPr/>
          <p:nvPr/>
        </p:nvSpPr>
        <p:spPr>
          <a:xfrm>
            <a:off x="3217325" y="2722328"/>
            <a:ext cx="310896" cy="1793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E4BD4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›</a:t>
            </a:r>
            <a:endParaRPr lang="en-US" sz="2600" dirty="0"/>
          </a:p>
        </p:txBody>
      </p:sp>
      <p:sp>
        <p:nvSpPr>
          <p:cNvPr id="23" name="Shape 20"/>
          <p:cNvSpPr/>
          <p:nvPr/>
        </p:nvSpPr>
        <p:spPr>
          <a:xfrm>
            <a:off x="3527838" y="1960296"/>
            <a:ext cx="1920240" cy="1744499"/>
          </a:xfrm>
          <a:prstGeom prst="roundRect">
            <a:avLst>
              <a:gd name="adj" fmla="val 3810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4" name="Text 21"/>
          <p:cNvSpPr/>
          <p:nvPr/>
        </p:nvSpPr>
        <p:spPr>
          <a:xfrm>
            <a:off x="3838734" y="2214042"/>
            <a:ext cx="1298448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Совпадение с</a:t>
            </a:r>
            <a:endParaRPr lang="en-US" sz="1200" dirty="0"/>
          </a:p>
          <a:p>
            <a:pPr marL="0" indent="0" algn="ctr">
              <a:buNone/>
            </a:pPr>
            <a:r>
              <a:rPr lang="en-US" sz="12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ключевыми словами</a:t>
            </a:r>
            <a:endParaRPr lang="en-US" sz="1200" dirty="0"/>
          </a:p>
        </p:txBody>
      </p:sp>
      <p:sp>
        <p:nvSpPr>
          <p:cNvPr id="25" name="Shape 22"/>
          <p:cNvSpPr/>
          <p:nvPr/>
        </p:nvSpPr>
        <p:spPr>
          <a:xfrm>
            <a:off x="4076478" y="2856408"/>
            <a:ext cx="822960" cy="228600"/>
          </a:xfrm>
          <a:prstGeom prst="roundRect">
            <a:avLst>
              <a:gd name="adj" fmla="val 20000"/>
            </a:avLst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26" name="Text 23"/>
          <p:cNvSpPr/>
          <p:nvPr/>
        </p:nvSpPr>
        <p:spPr>
          <a:xfrm>
            <a:off x="4167918" y="2914974"/>
            <a:ext cx="640080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2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масло</a:t>
            </a:r>
            <a:endParaRPr lang="en-US" sz="820" dirty="0"/>
          </a:p>
        </p:txBody>
      </p:sp>
      <p:sp>
        <p:nvSpPr>
          <p:cNvPr id="27" name="Shape 24"/>
          <p:cNvSpPr/>
          <p:nvPr/>
        </p:nvSpPr>
        <p:spPr>
          <a:xfrm>
            <a:off x="4076478" y="3167304"/>
            <a:ext cx="822960" cy="228600"/>
          </a:xfrm>
          <a:prstGeom prst="roundRect">
            <a:avLst>
              <a:gd name="adj" fmla="val 20000"/>
            </a:avLst>
          </a:prstGeom>
          <a:solidFill>
            <a:srgbClr val="FFFFFF"/>
          </a:solidFill>
          <a:ln w="12700">
            <a:solidFill>
              <a:srgbClr val="FFFFFF"/>
            </a:solidFill>
            <a:prstDash val="solid"/>
          </a:ln>
        </p:spPr>
      </p:sp>
      <p:sp>
        <p:nvSpPr>
          <p:cNvPr id="28" name="Text 25"/>
          <p:cNvSpPr/>
          <p:nvPr/>
        </p:nvSpPr>
        <p:spPr>
          <a:xfrm>
            <a:off x="4167918" y="3225870"/>
            <a:ext cx="640080" cy="914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2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колодки</a:t>
            </a:r>
            <a:endParaRPr lang="en-US" sz="820" dirty="0"/>
          </a:p>
        </p:txBody>
      </p:sp>
      <p:sp>
        <p:nvSpPr>
          <p:cNvPr id="30" name="Text 27"/>
          <p:cNvSpPr/>
          <p:nvPr/>
        </p:nvSpPr>
        <p:spPr>
          <a:xfrm>
            <a:off x="6035040" y="1882590"/>
            <a:ext cx="1829671" cy="1371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 произойдет дальше</a:t>
            </a:r>
            <a:endParaRPr lang="en-US" sz="1100" dirty="0"/>
          </a:p>
        </p:txBody>
      </p:sp>
      <p:sp>
        <p:nvSpPr>
          <p:cNvPr id="31" name="Text 28"/>
          <p:cNvSpPr/>
          <p:nvPr/>
        </p:nvSpPr>
        <p:spPr>
          <a:xfrm>
            <a:off x="6000207" y="2218947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1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10" dirty="0"/>
          </a:p>
        </p:txBody>
      </p:sp>
      <p:sp>
        <p:nvSpPr>
          <p:cNvPr id="32" name="Text 29"/>
          <p:cNvSpPr/>
          <p:nvPr/>
        </p:nvSpPr>
        <p:spPr>
          <a:xfrm>
            <a:off x="6155652" y="2254218"/>
            <a:ext cx="2075688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Система выберет релевантную настройку допродажи.</a:t>
            </a:r>
            <a:endParaRPr lang="en-US" sz="860" dirty="0"/>
          </a:p>
        </p:txBody>
      </p:sp>
      <p:sp>
        <p:nvSpPr>
          <p:cNvPr id="33" name="Text 30"/>
          <p:cNvSpPr/>
          <p:nvPr/>
        </p:nvSpPr>
        <p:spPr>
          <a:xfrm>
            <a:off x="6000207" y="2602995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1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10" dirty="0"/>
          </a:p>
        </p:txBody>
      </p:sp>
      <p:sp>
        <p:nvSpPr>
          <p:cNvPr id="34" name="Text 31"/>
          <p:cNvSpPr/>
          <p:nvPr/>
        </p:nvSpPr>
        <p:spPr>
          <a:xfrm>
            <a:off x="6155652" y="2638266"/>
            <a:ext cx="2075688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Соберет персональное сообщение по шаблону этой настройки.</a:t>
            </a:r>
            <a:endParaRPr lang="en-US" sz="860" dirty="0"/>
          </a:p>
        </p:txBody>
      </p:sp>
      <p:sp>
        <p:nvSpPr>
          <p:cNvPr id="35" name="Text 32"/>
          <p:cNvSpPr/>
          <p:nvPr/>
        </p:nvSpPr>
        <p:spPr>
          <a:xfrm>
            <a:off x="6000207" y="2988131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1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10" dirty="0"/>
          </a:p>
        </p:txBody>
      </p:sp>
      <p:sp>
        <p:nvSpPr>
          <p:cNvPr id="36" name="Text 33"/>
          <p:cNvSpPr/>
          <p:nvPr/>
        </p:nvSpPr>
        <p:spPr>
          <a:xfrm>
            <a:off x="6155651" y="3022314"/>
            <a:ext cx="2699413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Отправит предложение, связанное с выполненными работами или купленными запчастями.</a:t>
            </a:r>
            <a:endParaRPr lang="en-US" sz="860" dirty="0"/>
          </a:p>
        </p:txBody>
      </p:sp>
      <p:sp>
        <p:nvSpPr>
          <p:cNvPr id="37" name="Text 34"/>
          <p:cNvSpPr/>
          <p:nvPr/>
        </p:nvSpPr>
        <p:spPr>
          <a:xfrm>
            <a:off x="6000207" y="3362382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1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10" dirty="0"/>
          </a:p>
        </p:txBody>
      </p:sp>
      <p:sp>
        <p:nvSpPr>
          <p:cNvPr id="38" name="Text 35"/>
          <p:cNvSpPr/>
          <p:nvPr/>
        </p:nvSpPr>
        <p:spPr>
          <a:xfrm>
            <a:off x="6155652" y="3406362"/>
            <a:ext cx="2699412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6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Если заказ подходит под несколько сценариев, будет выбран наиболее приоритетный.</a:t>
            </a:r>
            <a:endParaRPr lang="en-US" sz="860" dirty="0"/>
          </a:p>
        </p:txBody>
      </p:sp>
      <p:sp>
        <p:nvSpPr>
          <p:cNvPr id="39" name="Shape 36"/>
          <p:cNvSpPr/>
          <p:nvPr/>
        </p:nvSpPr>
        <p:spPr>
          <a:xfrm>
            <a:off x="899334" y="4624242"/>
            <a:ext cx="8092440" cy="530352"/>
          </a:xfrm>
          <a:prstGeom prst="roundRect">
            <a:avLst>
              <a:gd name="adj" fmla="val 13793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</p:spPr>
      </p:sp>
      <p:sp>
        <p:nvSpPr>
          <p:cNvPr id="40" name="Text 37"/>
          <p:cNvSpPr/>
          <p:nvPr/>
        </p:nvSpPr>
        <p:spPr>
          <a:xfrm>
            <a:off x="990377" y="4731800"/>
            <a:ext cx="7864687" cy="2982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Сценарии по ключевым словам имеют более высокий приоритет, чем общий сценарий по периоду </a:t>
            </a:r>
            <a:r>
              <a:rPr lang="en-US" sz="110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отсутствия</a:t>
            </a:r>
            <a:r>
              <a:rPr lang="en-US" sz="11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11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-</a:t>
            </a:r>
            <a:r>
              <a:rPr lang="en-US" sz="110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это защищает от дублей.</a:t>
            </a:r>
            <a:endParaRPr lang="en-US" sz="1100" dirty="0"/>
          </a:p>
        </p:txBody>
      </p:sp>
      <p:sp>
        <p:nvSpPr>
          <p:cNvPr id="44" name="Text 9">
            <a:extLst>
              <a:ext uri="{FF2B5EF4-FFF2-40B4-BE49-F238E27FC236}">
                <a16:creationId xmlns:a16="http://schemas.microsoft.com/office/drawing/2014/main" id="{CFB80CF0-7F63-491D-803A-FE9B96201E0E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  <p:sp>
        <p:nvSpPr>
          <p:cNvPr id="45" name="Shape 2">
            <a:extLst>
              <a:ext uri="{FF2B5EF4-FFF2-40B4-BE49-F238E27FC236}">
                <a16:creationId xmlns:a16="http://schemas.microsoft.com/office/drawing/2014/main" id="{98A6C716-72E9-40AE-B858-2E9307B8EF44}"/>
              </a:ext>
            </a:extLst>
          </p:cNvPr>
          <p:cNvSpPr/>
          <p:nvPr/>
        </p:nvSpPr>
        <p:spPr>
          <a:xfrm>
            <a:off x="9819786" y="164592"/>
            <a:ext cx="1793094" cy="310896"/>
          </a:xfrm>
          <a:prstGeom prst="roundRect">
            <a:avLst>
              <a:gd name="adj" fmla="val 23529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46" name="Text 3">
            <a:extLst>
              <a:ext uri="{FF2B5EF4-FFF2-40B4-BE49-F238E27FC236}">
                <a16:creationId xmlns:a16="http://schemas.microsoft.com/office/drawing/2014/main" id="{36021307-BF09-4A5B-B951-43777449EA22}"/>
              </a:ext>
            </a:extLst>
          </p:cNvPr>
          <p:cNvSpPr/>
          <p:nvPr/>
        </p:nvSpPr>
        <p:spPr>
          <a:xfrm>
            <a:off x="9918188" y="232737"/>
            <a:ext cx="16916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Автоматические</a:t>
            </a:r>
            <a:r>
              <a:rPr lang="en-US" sz="9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9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допродажи</a:t>
            </a:r>
            <a:endParaRPr lang="en-US" sz="900" dirty="0">
              <a:solidFill>
                <a:srgbClr val="366AF3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0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11722608" y="6492240"/>
            <a:ext cx="20116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5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10</a:t>
            </a:r>
            <a:endParaRPr lang="en-US" sz="750" dirty="0"/>
          </a:p>
        </p:txBody>
      </p:sp>
      <p:sp>
        <p:nvSpPr>
          <p:cNvPr id="9" name="Text 6"/>
          <p:cNvSpPr/>
          <p:nvPr/>
        </p:nvSpPr>
        <p:spPr>
          <a:xfrm>
            <a:off x="549510" y="727923"/>
            <a:ext cx="8503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ru-RU" sz="2200" b="1" dirty="0"/>
              <a:t>Что важно учитывать при запуске</a:t>
            </a:r>
            <a:endParaRPr lang="en-US" sz="2200" b="1" dirty="0"/>
          </a:p>
        </p:txBody>
      </p:sp>
      <p:sp>
        <p:nvSpPr>
          <p:cNvPr id="10" name="Shape 7"/>
          <p:cNvSpPr/>
          <p:nvPr/>
        </p:nvSpPr>
        <p:spPr>
          <a:xfrm>
            <a:off x="867381" y="1590186"/>
            <a:ext cx="2944368" cy="1554480"/>
          </a:xfrm>
          <a:prstGeom prst="roundRect">
            <a:avLst>
              <a:gd name="adj" fmla="val 4706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11" name="Shape 8"/>
          <p:cNvSpPr/>
          <p:nvPr/>
        </p:nvSpPr>
        <p:spPr>
          <a:xfrm>
            <a:off x="1031973" y="1737360"/>
            <a:ext cx="256032" cy="256032"/>
          </a:xfrm>
          <a:prstGeom prst="ellipse">
            <a:avLst/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 rot="500783">
            <a:off x="1040682" y="1806162"/>
            <a:ext cx="256032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EA6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endParaRPr lang="en-US" sz="1400" dirty="0"/>
          </a:p>
        </p:txBody>
      </p:sp>
      <p:sp>
        <p:nvSpPr>
          <p:cNvPr id="13" name="Text 10"/>
          <p:cNvSpPr/>
          <p:nvPr/>
        </p:nvSpPr>
        <p:spPr>
          <a:xfrm>
            <a:off x="1397733" y="1753908"/>
            <a:ext cx="2249424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Только выбранные филиалы</a:t>
            </a:r>
            <a:endParaRPr lang="en-US" sz="1100" dirty="0"/>
          </a:p>
        </p:txBody>
      </p:sp>
      <p:sp>
        <p:nvSpPr>
          <p:cNvPr id="14" name="Text 11"/>
          <p:cNvSpPr/>
          <p:nvPr/>
        </p:nvSpPr>
        <p:spPr>
          <a:xfrm>
            <a:off x="1075518" y="2032143"/>
            <a:ext cx="2615184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Автоматическая допродажа работает только в филиалах, где назначена соответствующая настройка.</a:t>
            </a:r>
            <a:endParaRPr lang="en-US" sz="880" dirty="0"/>
          </a:p>
        </p:txBody>
      </p:sp>
      <p:sp>
        <p:nvSpPr>
          <p:cNvPr id="15" name="Shape 12"/>
          <p:cNvSpPr/>
          <p:nvPr/>
        </p:nvSpPr>
        <p:spPr>
          <a:xfrm>
            <a:off x="4250661" y="1590186"/>
            <a:ext cx="2944368" cy="1554480"/>
          </a:xfrm>
          <a:prstGeom prst="roundRect">
            <a:avLst>
              <a:gd name="adj" fmla="val 4706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16" name="Shape 13"/>
          <p:cNvSpPr/>
          <p:nvPr/>
        </p:nvSpPr>
        <p:spPr>
          <a:xfrm>
            <a:off x="4415253" y="1737360"/>
            <a:ext cx="256032" cy="256032"/>
          </a:xfrm>
          <a:prstGeom prst="ellipse">
            <a:avLst/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 rot="500783">
            <a:off x="4423962" y="1806162"/>
            <a:ext cx="256032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EA6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endParaRPr lang="en-US" sz="1400" dirty="0"/>
          </a:p>
        </p:txBody>
      </p:sp>
      <p:sp>
        <p:nvSpPr>
          <p:cNvPr id="18" name="Text 15"/>
          <p:cNvSpPr/>
          <p:nvPr/>
        </p:nvSpPr>
        <p:spPr>
          <a:xfrm>
            <a:off x="4781013" y="1776873"/>
            <a:ext cx="2249424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Клиент определяется по телефону</a:t>
            </a:r>
            <a:endParaRPr lang="en-US" sz="1100" dirty="0"/>
          </a:p>
        </p:txBody>
      </p:sp>
      <p:sp>
        <p:nvSpPr>
          <p:cNvPr id="19" name="Text 16"/>
          <p:cNvSpPr/>
          <p:nvPr/>
        </p:nvSpPr>
        <p:spPr>
          <a:xfrm>
            <a:off x="4458798" y="2032143"/>
            <a:ext cx="2615184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Система ориентируется на номер получателя внутри конкретного филиала.</a:t>
            </a:r>
            <a:endParaRPr lang="en-US" sz="880" dirty="0"/>
          </a:p>
        </p:txBody>
      </p:sp>
      <p:sp>
        <p:nvSpPr>
          <p:cNvPr id="20" name="Shape 17"/>
          <p:cNvSpPr/>
          <p:nvPr/>
        </p:nvSpPr>
        <p:spPr>
          <a:xfrm>
            <a:off x="7633941" y="1590186"/>
            <a:ext cx="2944368" cy="1554480"/>
          </a:xfrm>
          <a:prstGeom prst="roundRect">
            <a:avLst>
              <a:gd name="adj" fmla="val 4706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1" name="Shape 18"/>
          <p:cNvSpPr/>
          <p:nvPr/>
        </p:nvSpPr>
        <p:spPr>
          <a:xfrm>
            <a:off x="7798533" y="1737360"/>
            <a:ext cx="256032" cy="256032"/>
          </a:xfrm>
          <a:prstGeom prst="ellipse">
            <a:avLst/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22" name="Text 19"/>
          <p:cNvSpPr/>
          <p:nvPr/>
        </p:nvSpPr>
        <p:spPr>
          <a:xfrm rot="500783">
            <a:off x="7807242" y="1806162"/>
            <a:ext cx="256032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EA6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endParaRPr lang="en-US" sz="1400" dirty="0"/>
          </a:p>
        </p:txBody>
      </p:sp>
      <p:sp>
        <p:nvSpPr>
          <p:cNvPr id="23" name="Text 20"/>
          <p:cNvSpPr/>
          <p:nvPr/>
        </p:nvSpPr>
        <p:spPr>
          <a:xfrm>
            <a:off x="8164293" y="1784076"/>
            <a:ext cx="2249424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Анализируется последний визит</a:t>
            </a:r>
            <a:endParaRPr lang="en-US" sz="1100" dirty="0"/>
          </a:p>
        </p:txBody>
      </p:sp>
      <p:sp>
        <p:nvSpPr>
          <p:cNvPr id="24" name="Text 21"/>
          <p:cNvSpPr/>
          <p:nvPr/>
        </p:nvSpPr>
        <p:spPr>
          <a:xfrm>
            <a:off x="7842078" y="2032143"/>
            <a:ext cx="2615184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Для сценария по периоду отсутствия используется последний заказ клиента в филиале.</a:t>
            </a:r>
            <a:endParaRPr lang="en-US" sz="880" dirty="0"/>
          </a:p>
        </p:txBody>
      </p:sp>
      <p:sp>
        <p:nvSpPr>
          <p:cNvPr id="25" name="Shape 22"/>
          <p:cNvSpPr/>
          <p:nvPr/>
        </p:nvSpPr>
        <p:spPr>
          <a:xfrm>
            <a:off x="867381" y="3510426"/>
            <a:ext cx="2944368" cy="1554480"/>
          </a:xfrm>
          <a:prstGeom prst="roundRect">
            <a:avLst>
              <a:gd name="adj" fmla="val 4706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26" name="Shape 23"/>
          <p:cNvSpPr/>
          <p:nvPr/>
        </p:nvSpPr>
        <p:spPr>
          <a:xfrm>
            <a:off x="1031973" y="3657600"/>
            <a:ext cx="256032" cy="256032"/>
          </a:xfrm>
          <a:prstGeom prst="ellipse">
            <a:avLst/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27" name="Text 24"/>
          <p:cNvSpPr/>
          <p:nvPr/>
        </p:nvSpPr>
        <p:spPr>
          <a:xfrm rot="500783">
            <a:off x="1040682" y="3717693"/>
            <a:ext cx="256032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EA6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endParaRPr lang="en-US" sz="1400" dirty="0"/>
          </a:p>
        </p:txBody>
      </p:sp>
      <p:sp>
        <p:nvSpPr>
          <p:cNvPr id="28" name="Text 25"/>
          <p:cNvSpPr/>
          <p:nvPr/>
        </p:nvSpPr>
        <p:spPr>
          <a:xfrm>
            <a:off x="1397733" y="3674148"/>
            <a:ext cx="2249424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Один </a:t>
            </a:r>
            <a:r>
              <a:rPr lang="en-US" sz="1100" b="1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заказ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-</a:t>
            </a: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один сценарий</a:t>
            </a:r>
            <a:endParaRPr lang="en-US" sz="1100" dirty="0"/>
          </a:p>
        </p:txBody>
      </p:sp>
      <p:sp>
        <p:nvSpPr>
          <p:cNvPr id="29" name="Text 26"/>
          <p:cNvSpPr/>
          <p:nvPr/>
        </p:nvSpPr>
        <p:spPr>
          <a:xfrm>
            <a:off x="1075518" y="3952383"/>
            <a:ext cx="2615184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 совпадении нескольких правил система выбирает один приоритетный вариант без дублей.</a:t>
            </a:r>
            <a:endParaRPr lang="en-US" sz="880" dirty="0"/>
          </a:p>
        </p:txBody>
      </p:sp>
      <p:sp>
        <p:nvSpPr>
          <p:cNvPr id="30" name="Shape 27"/>
          <p:cNvSpPr/>
          <p:nvPr/>
        </p:nvSpPr>
        <p:spPr>
          <a:xfrm>
            <a:off x="4250661" y="3510426"/>
            <a:ext cx="2944368" cy="1554480"/>
          </a:xfrm>
          <a:prstGeom prst="roundRect">
            <a:avLst>
              <a:gd name="adj" fmla="val 4706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31" name="Shape 28"/>
          <p:cNvSpPr/>
          <p:nvPr/>
        </p:nvSpPr>
        <p:spPr>
          <a:xfrm>
            <a:off x="4415253" y="3657600"/>
            <a:ext cx="256032" cy="256032"/>
          </a:xfrm>
          <a:prstGeom prst="ellipse">
            <a:avLst/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32" name="Text 29"/>
          <p:cNvSpPr/>
          <p:nvPr/>
        </p:nvSpPr>
        <p:spPr>
          <a:xfrm rot="500783">
            <a:off x="4423962" y="3717693"/>
            <a:ext cx="256032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EA6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endParaRPr lang="en-US" sz="1400" dirty="0"/>
          </a:p>
        </p:txBody>
      </p:sp>
      <p:sp>
        <p:nvSpPr>
          <p:cNvPr id="33" name="Text 30"/>
          <p:cNvSpPr/>
          <p:nvPr/>
        </p:nvSpPr>
        <p:spPr>
          <a:xfrm>
            <a:off x="4781013" y="3674148"/>
            <a:ext cx="2249424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История отправок сохраняется</a:t>
            </a:r>
            <a:endParaRPr lang="en-US" sz="1100" dirty="0"/>
          </a:p>
        </p:txBody>
      </p:sp>
      <p:sp>
        <p:nvSpPr>
          <p:cNvPr id="34" name="Text 31"/>
          <p:cNvSpPr/>
          <p:nvPr/>
        </p:nvSpPr>
        <p:spPr>
          <a:xfrm>
            <a:off x="4458798" y="3952383"/>
            <a:ext cx="2615184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Фиксируются дата отправки, дата следующей проверки, статус, аккаунт, текст и телефон.</a:t>
            </a:r>
            <a:endParaRPr lang="en-US" sz="880" dirty="0"/>
          </a:p>
        </p:txBody>
      </p:sp>
      <p:sp>
        <p:nvSpPr>
          <p:cNvPr id="35" name="Shape 32"/>
          <p:cNvSpPr/>
          <p:nvPr/>
        </p:nvSpPr>
        <p:spPr>
          <a:xfrm>
            <a:off x="7633941" y="3510426"/>
            <a:ext cx="2944368" cy="1554480"/>
          </a:xfrm>
          <a:prstGeom prst="roundRect">
            <a:avLst>
              <a:gd name="adj" fmla="val 4706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36" name="Shape 33"/>
          <p:cNvSpPr/>
          <p:nvPr/>
        </p:nvSpPr>
        <p:spPr>
          <a:xfrm>
            <a:off x="7798533" y="3657600"/>
            <a:ext cx="256032" cy="256032"/>
          </a:xfrm>
          <a:prstGeom prst="ellipse">
            <a:avLst/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37" name="Text 34"/>
          <p:cNvSpPr/>
          <p:nvPr/>
        </p:nvSpPr>
        <p:spPr>
          <a:xfrm rot="500783">
            <a:off x="7807242" y="3717693"/>
            <a:ext cx="256032" cy="12801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400" b="1" dirty="0">
                <a:solidFill>
                  <a:srgbClr val="1EA67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✓</a:t>
            </a:r>
            <a:endParaRPr lang="en-US" sz="1400" dirty="0"/>
          </a:p>
        </p:txBody>
      </p:sp>
      <p:sp>
        <p:nvSpPr>
          <p:cNvPr id="38" name="Text 35"/>
          <p:cNvSpPr/>
          <p:nvPr/>
        </p:nvSpPr>
        <p:spPr>
          <a:xfrm>
            <a:off x="8164293" y="3687876"/>
            <a:ext cx="2249424" cy="2194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Отправка идет через аккаунт филиала</a:t>
            </a:r>
            <a:endParaRPr lang="en-US" sz="1100" dirty="0"/>
          </a:p>
        </p:txBody>
      </p:sp>
      <p:sp>
        <p:nvSpPr>
          <p:cNvPr id="39" name="Text 36"/>
          <p:cNvSpPr/>
          <p:nvPr/>
        </p:nvSpPr>
        <p:spPr>
          <a:xfrm>
            <a:off x="7842078" y="3952383"/>
            <a:ext cx="2615184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Сообщение уходит из аккаунта, который привязан к филиалу, а не от общего источника.</a:t>
            </a:r>
            <a:endParaRPr lang="en-US" sz="880" dirty="0"/>
          </a:p>
        </p:txBody>
      </p:sp>
      <p:sp>
        <p:nvSpPr>
          <p:cNvPr id="43" name="Text 9">
            <a:extLst>
              <a:ext uri="{FF2B5EF4-FFF2-40B4-BE49-F238E27FC236}">
                <a16:creationId xmlns:a16="http://schemas.microsoft.com/office/drawing/2014/main" id="{97134373-8D22-46B9-A472-B555D56493CD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  <p:sp>
        <p:nvSpPr>
          <p:cNvPr id="44" name="Shape 2">
            <a:extLst>
              <a:ext uri="{FF2B5EF4-FFF2-40B4-BE49-F238E27FC236}">
                <a16:creationId xmlns:a16="http://schemas.microsoft.com/office/drawing/2014/main" id="{58A2D047-A9FB-4B2A-B95D-0D50300C38A4}"/>
              </a:ext>
            </a:extLst>
          </p:cNvPr>
          <p:cNvSpPr/>
          <p:nvPr/>
        </p:nvSpPr>
        <p:spPr>
          <a:xfrm>
            <a:off x="9819786" y="164592"/>
            <a:ext cx="1793094" cy="310896"/>
          </a:xfrm>
          <a:prstGeom prst="roundRect">
            <a:avLst>
              <a:gd name="adj" fmla="val 23529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45" name="Text 3">
            <a:extLst>
              <a:ext uri="{FF2B5EF4-FFF2-40B4-BE49-F238E27FC236}">
                <a16:creationId xmlns:a16="http://schemas.microsoft.com/office/drawing/2014/main" id="{9F0E600E-0DAE-4C5F-9C2A-FDC0361803E9}"/>
              </a:ext>
            </a:extLst>
          </p:cNvPr>
          <p:cNvSpPr/>
          <p:nvPr/>
        </p:nvSpPr>
        <p:spPr>
          <a:xfrm>
            <a:off x="9918188" y="232737"/>
            <a:ext cx="16916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Автоматические</a:t>
            </a:r>
            <a:r>
              <a:rPr lang="en-US" sz="9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9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допродажи</a:t>
            </a:r>
            <a:endParaRPr lang="en-US" sz="900" dirty="0">
              <a:solidFill>
                <a:srgbClr val="366AF3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0"/>
          <p:cNvSpPr/>
          <p:nvPr/>
        </p:nvSpPr>
        <p:spPr>
          <a:xfrm>
            <a:off x="0" y="0"/>
            <a:ext cx="12191695" cy="91440"/>
          </a:xfrm>
          <a:prstGeom prst="rect">
            <a:avLst/>
          </a:prstGeom>
          <a:solidFill>
            <a:srgbClr val="366AF3"/>
          </a:solidFill>
          <a:ln w="12700">
            <a:solidFill>
              <a:srgbClr val="366AF3"/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9921240" y="164592"/>
            <a:ext cx="1691640" cy="310896"/>
          </a:xfrm>
          <a:prstGeom prst="roundRect">
            <a:avLst>
              <a:gd name="adj" fmla="val 23529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10040112" y="224028"/>
            <a:ext cx="14630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6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Чек-лист запуска</a:t>
            </a:r>
            <a:endParaRPr lang="en-US" sz="860" dirty="0"/>
          </a:p>
        </p:txBody>
      </p:sp>
      <p:sp>
        <p:nvSpPr>
          <p:cNvPr id="7" name="Text 4"/>
          <p:cNvSpPr/>
          <p:nvPr/>
        </p:nvSpPr>
        <p:spPr>
          <a:xfrm>
            <a:off x="11722608" y="6492240"/>
            <a:ext cx="201168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750" dirty="0">
                <a:solidFill>
                  <a:srgbClr val="7A7A7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11</a:t>
            </a:r>
            <a:endParaRPr lang="en-US" sz="750" dirty="0"/>
          </a:p>
        </p:txBody>
      </p:sp>
      <p:sp>
        <p:nvSpPr>
          <p:cNvPr id="8" name="Text 5"/>
          <p:cNvSpPr/>
          <p:nvPr/>
        </p:nvSpPr>
        <p:spPr>
          <a:xfrm>
            <a:off x="548640" y="585216"/>
            <a:ext cx="6583680" cy="5303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ru-RU" sz="2200" b="1" dirty="0"/>
              <a:t>Запуск сценария</a:t>
            </a:r>
            <a:endParaRPr lang="en-US" sz="2200" b="1" dirty="0"/>
          </a:p>
        </p:txBody>
      </p:sp>
      <p:sp>
        <p:nvSpPr>
          <p:cNvPr id="9" name="Text 6"/>
          <p:cNvSpPr/>
          <p:nvPr/>
        </p:nvSpPr>
        <p:spPr>
          <a:xfrm>
            <a:off x="548640" y="1095540"/>
            <a:ext cx="8503920" cy="2560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80" dirty="0">
                <a:solidFill>
                  <a:srgbClr val="4A4A4A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Старт настройки можно провести быстро: сценарии создаются один раз, после чего рассылка работает автоматически.</a:t>
            </a:r>
            <a:endParaRPr lang="en-US" sz="980" dirty="0"/>
          </a:p>
        </p:txBody>
      </p:sp>
      <p:sp>
        <p:nvSpPr>
          <p:cNvPr id="10" name="Shape 7"/>
          <p:cNvSpPr/>
          <p:nvPr/>
        </p:nvSpPr>
        <p:spPr>
          <a:xfrm>
            <a:off x="893503" y="1598895"/>
            <a:ext cx="6583680" cy="3870094"/>
          </a:xfrm>
          <a:prstGeom prst="roundRect">
            <a:avLst>
              <a:gd name="adj" fmla="val 1778"/>
            </a:avLst>
          </a:prstGeom>
          <a:solidFill>
            <a:srgbClr val="FFFFFF"/>
          </a:solidFill>
          <a:ln w="12700">
            <a:solidFill>
              <a:srgbClr val="D9E4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11" name="Text 8"/>
          <p:cNvSpPr/>
          <p:nvPr/>
        </p:nvSpPr>
        <p:spPr>
          <a:xfrm>
            <a:off x="1323703" y="1846218"/>
            <a:ext cx="1463040" cy="182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Чек-лист запуска</a:t>
            </a:r>
            <a:endParaRPr lang="en-US" sz="1100" dirty="0"/>
          </a:p>
        </p:txBody>
      </p:sp>
      <p:sp>
        <p:nvSpPr>
          <p:cNvPr id="12" name="Shape 9"/>
          <p:cNvSpPr/>
          <p:nvPr/>
        </p:nvSpPr>
        <p:spPr>
          <a:xfrm>
            <a:off x="1323703" y="2274681"/>
            <a:ext cx="237744" cy="237744"/>
          </a:xfrm>
          <a:prstGeom prst="ellipse">
            <a:avLst/>
          </a:prstGeom>
          <a:solidFill>
            <a:srgbClr val="222222"/>
          </a:solidFill>
          <a:ln w="12700">
            <a:solidFill>
              <a:srgbClr val="222222"/>
            </a:solidFill>
            <a:prstDash val="solid"/>
          </a:ln>
        </p:spPr>
      </p:sp>
      <p:sp>
        <p:nvSpPr>
          <p:cNvPr id="13" name="Text 10"/>
          <p:cNvSpPr/>
          <p:nvPr/>
        </p:nvSpPr>
        <p:spPr>
          <a:xfrm>
            <a:off x="1323703" y="2363946"/>
            <a:ext cx="237744" cy="731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2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</a:t>
            </a:r>
            <a:endParaRPr lang="en-US" sz="820" dirty="0"/>
          </a:p>
        </p:txBody>
      </p:sp>
      <p:sp>
        <p:nvSpPr>
          <p:cNvPr id="14" name="Text 11"/>
          <p:cNvSpPr/>
          <p:nvPr/>
        </p:nvSpPr>
        <p:spPr>
          <a:xfrm>
            <a:off x="1689463" y="2321544"/>
            <a:ext cx="54406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Создать или открыть нужные настройки допродаж.</a:t>
            </a:r>
            <a:endParaRPr lang="en-US" sz="940" dirty="0"/>
          </a:p>
        </p:txBody>
      </p:sp>
      <p:sp>
        <p:nvSpPr>
          <p:cNvPr id="15" name="Shape 12"/>
          <p:cNvSpPr/>
          <p:nvPr/>
        </p:nvSpPr>
        <p:spPr>
          <a:xfrm>
            <a:off x="1323703" y="2777601"/>
            <a:ext cx="237744" cy="237744"/>
          </a:xfrm>
          <a:prstGeom prst="ellipse">
            <a:avLst/>
          </a:prstGeom>
          <a:solidFill>
            <a:srgbClr val="222222"/>
          </a:solidFill>
          <a:ln w="12700">
            <a:solidFill>
              <a:srgbClr val="222222"/>
            </a:solidFill>
            <a:prstDash val="solid"/>
          </a:ln>
        </p:spPr>
      </p:sp>
      <p:sp>
        <p:nvSpPr>
          <p:cNvPr id="16" name="Text 13"/>
          <p:cNvSpPr/>
          <p:nvPr/>
        </p:nvSpPr>
        <p:spPr>
          <a:xfrm>
            <a:off x="1323703" y="2866866"/>
            <a:ext cx="237744" cy="731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2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820" dirty="0"/>
          </a:p>
        </p:txBody>
      </p:sp>
      <p:sp>
        <p:nvSpPr>
          <p:cNvPr id="17" name="Text 14"/>
          <p:cNvSpPr/>
          <p:nvPr/>
        </p:nvSpPr>
        <p:spPr>
          <a:xfrm>
            <a:off x="1689463" y="2824464"/>
            <a:ext cx="54406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Выбрать вариант отбора: по периоду отсутствия или по ключевым словам.</a:t>
            </a:r>
            <a:endParaRPr lang="en-US" sz="940" dirty="0"/>
          </a:p>
        </p:txBody>
      </p:sp>
      <p:sp>
        <p:nvSpPr>
          <p:cNvPr id="18" name="Shape 15"/>
          <p:cNvSpPr/>
          <p:nvPr/>
        </p:nvSpPr>
        <p:spPr>
          <a:xfrm>
            <a:off x="1323703" y="3280521"/>
            <a:ext cx="237744" cy="237744"/>
          </a:xfrm>
          <a:prstGeom prst="ellipse">
            <a:avLst/>
          </a:prstGeom>
          <a:solidFill>
            <a:srgbClr val="222222"/>
          </a:solidFill>
          <a:ln w="12700">
            <a:solidFill>
              <a:srgbClr val="222222"/>
            </a:solidFill>
            <a:prstDash val="solid"/>
          </a:ln>
        </p:spPr>
      </p:sp>
      <p:sp>
        <p:nvSpPr>
          <p:cNvPr id="19" name="Text 16"/>
          <p:cNvSpPr/>
          <p:nvPr/>
        </p:nvSpPr>
        <p:spPr>
          <a:xfrm>
            <a:off x="1323703" y="3369786"/>
            <a:ext cx="237744" cy="731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2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820" dirty="0"/>
          </a:p>
        </p:txBody>
      </p:sp>
      <p:sp>
        <p:nvSpPr>
          <p:cNvPr id="20" name="Text 17"/>
          <p:cNvSpPr/>
          <p:nvPr/>
        </p:nvSpPr>
        <p:spPr>
          <a:xfrm>
            <a:off x="1689463" y="3327384"/>
            <a:ext cx="54406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Заполнить шаблоны первого и повторного сообщения.</a:t>
            </a:r>
            <a:endParaRPr lang="en-US" sz="940" dirty="0"/>
          </a:p>
        </p:txBody>
      </p:sp>
      <p:sp>
        <p:nvSpPr>
          <p:cNvPr id="21" name="Shape 18"/>
          <p:cNvSpPr/>
          <p:nvPr/>
        </p:nvSpPr>
        <p:spPr>
          <a:xfrm>
            <a:off x="1323703" y="3783441"/>
            <a:ext cx="237744" cy="237744"/>
          </a:xfrm>
          <a:prstGeom prst="ellipse">
            <a:avLst/>
          </a:prstGeom>
          <a:solidFill>
            <a:srgbClr val="222222"/>
          </a:solidFill>
          <a:ln w="12700">
            <a:solidFill>
              <a:srgbClr val="222222"/>
            </a:solidFill>
            <a:prstDash val="solid"/>
          </a:ln>
        </p:spPr>
      </p:sp>
      <p:sp>
        <p:nvSpPr>
          <p:cNvPr id="22" name="Text 19"/>
          <p:cNvSpPr/>
          <p:nvPr/>
        </p:nvSpPr>
        <p:spPr>
          <a:xfrm>
            <a:off x="1323703" y="3872706"/>
            <a:ext cx="237744" cy="731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2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820" dirty="0"/>
          </a:p>
        </p:txBody>
      </p:sp>
      <p:sp>
        <p:nvSpPr>
          <p:cNvPr id="23" name="Text 20"/>
          <p:cNvSpPr/>
          <p:nvPr/>
        </p:nvSpPr>
        <p:spPr>
          <a:xfrm>
            <a:off x="1689463" y="3830304"/>
            <a:ext cx="54406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Прикрепить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изображ</a:t>
            </a:r>
            <a:r>
              <a:rPr lang="ru-RU" sz="94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ение</a:t>
            </a: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endParaRPr lang="en-US" sz="940" dirty="0"/>
          </a:p>
        </p:txBody>
      </p:sp>
      <p:sp>
        <p:nvSpPr>
          <p:cNvPr id="24" name="Shape 21"/>
          <p:cNvSpPr/>
          <p:nvPr/>
        </p:nvSpPr>
        <p:spPr>
          <a:xfrm>
            <a:off x="1323703" y="4286361"/>
            <a:ext cx="237744" cy="237744"/>
          </a:xfrm>
          <a:prstGeom prst="ellipse">
            <a:avLst/>
          </a:prstGeom>
          <a:solidFill>
            <a:srgbClr val="222222"/>
          </a:solidFill>
          <a:ln w="12700">
            <a:solidFill>
              <a:srgbClr val="222222"/>
            </a:solidFill>
            <a:prstDash val="solid"/>
          </a:ln>
        </p:spPr>
      </p:sp>
      <p:sp>
        <p:nvSpPr>
          <p:cNvPr id="25" name="Text 22"/>
          <p:cNvSpPr/>
          <p:nvPr/>
        </p:nvSpPr>
        <p:spPr>
          <a:xfrm>
            <a:off x="1323703" y="4375626"/>
            <a:ext cx="237744" cy="731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2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820" dirty="0"/>
          </a:p>
        </p:txBody>
      </p:sp>
      <p:sp>
        <p:nvSpPr>
          <p:cNvPr id="26" name="Text 23"/>
          <p:cNvSpPr/>
          <p:nvPr/>
        </p:nvSpPr>
        <p:spPr>
          <a:xfrm>
            <a:off x="1689463" y="4333224"/>
            <a:ext cx="54406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Назначить настройки филиалу и сохранить карточку.</a:t>
            </a:r>
            <a:endParaRPr lang="en-US" sz="940" dirty="0"/>
          </a:p>
        </p:txBody>
      </p:sp>
      <p:sp>
        <p:nvSpPr>
          <p:cNvPr id="27" name="Shape 24"/>
          <p:cNvSpPr/>
          <p:nvPr/>
        </p:nvSpPr>
        <p:spPr>
          <a:xfrm>
            <a:off x="1323703" y="4789281"/>
            <a:ext cx="237744" cy="237744"/>
          </a:xfrm>
          <a:prstGeom prst="ellipse">
            <a:avLst/>
          </a:prstGeom>
          <a:solidFill>
            <a:srgbClr val="222222"/>
          </a:solidFill>
          <a:ln w="12700">
            <a:solidFill>
              <a:srgbClr val="222222"/>
            </a:solidFill>
            <a:prstDash val="solid"/>
          </a:ln>
        </p:spPr>
      </p:sp>
      <p:sp>
        <p:nvSpPr>
          <p:cNvPr id="28" name="Text 25"/>
          <p:cNvSpPr/>
          <p:nvPr/>
        </p:nvSpPr>
        <p:spPr>
          <a:xfrm>
            <a:off x="1323703" y="4878546"/>
            <a:ext cx="237744" cy="7315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82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</a:t>
            </a:r>
            <a:endParaRPr lang="en-US" sz="820" dirty="0"/>
          </a:p>
        </p:txBody>
      </p:sp>
      <p:sp>
        <p:nvSpPr>
          <p:cNvPr id="29" name="Text 26"/>
          <p:cNvSpPr/>
          <p:nvPr/>
        </p:nvSpPr>
        <p:spPr>
          <a:xfrm>
            <a:off x="1689463" y="4836144"/>
            <a:ext cx="544068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4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Проверить текст, переменные и дождаться автоматической отправки по расписанию.</a:t>
            </a:r>
            <a:endParaRPr lang="en-US" sz="940" dirty="0"/>
          </a:p>
        </p:txBody>
      </p:sp>
      <p:sp>
        <p:nvSpPr>
          <p:cNvPr id="30" name="Shape 27"/>
          <p:cNvSpPr/>
          <p:nvPr/>
        </p:nvSpPr>
        <p:spPr>
          <a:xfrm>
            <a:off x="8117258" y="1921117"/>
            <a:ext cx="2697480" cy="1783080"/>
          </a:xfrm>
          <a:prstGeom prst="roundRect">
            <a:avLst>
              <a:gd name="adj" fmla="val 4103"/>
            </a:avLst>
          </a:prstGeom>
          <a:solidFill>
            <a:srgbClr val="222222"/>
          </a:solidFill>
          <a:ln w="12700">
            <a:solidFill>
              <a:srgbClr val="222222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31" name="Text 28"/>
          <p:cNvSpPr/>
          <p:nvPr/>
        </p:nvSpPr>
        <p:spPr>
          <a:xfrm>
            <a:off x="8355002" y="2158861"/>
            <a:ext cx="160020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F3F7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Что получает бизнес</a:t>
            </a:r>
            <a:endParaRPr lang="en-US" sz="1100" dirty="0"/>
          </a:p>
        </p:txBody>
      </p:sp>
      <p:sp>
        <p:nvSpPr>
          <p:cNvPr id="32" name="Text 29"/>
          <p:cNvSpPr/>
          <p:nvPr/>
        </p:nvSpPr>
        <p:spPr>
          <a:xfrm>
            <a:off x="8390708" y="2434051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30" dirty="0"/>
          </a:p>
        </p:txBody>
      </p:sp>
      <p:sp>
        <p:nvSpPr>
          <p:cNvPr id="33" name="Text 30"/>
          <p:cNvSpPr/>
          <p:nvPr/>
        </p:nvSpPr>
        <p:spPr>
          <a:xfrm>
            <a:off x="8554865" y="2478031"/>
            <a:ext cx="191109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ru-RU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</a:t>
            </a:r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овторные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касания без ручной работы;</a:t>
            </a:r>
            <a:endParaRPr lang="en-US" sz="880" dirty="0"/>
          </a:p>
        </p:txBody>
      </p:sp>
      <p:sp>
        <p:nvSpPr>
          <p:cNvPr id="34" name="Text 31"/>
          <p:cNvSpPr/>
          <p:nvPr/>
        </p:nvSpPr>
        <p:spPr>
          <a:xfrm>
            <a:off x="8390708" y="2737765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30" dirty="0"/>
          </a:p>
        </p:txBody>
      </p:sp>
      <p:sp>
        <p:nvSpPr>
          <p:cNvPr id="35" name="Text 32"/>
          <p:cNvSpPr/>
          <p:nvPr/>
        </p:nvSpPr>
        <p:spPr>
          <a:xfrm>
            <a:off x="8554865" y="2788927"/>
            <a:ext cx="191109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ru-RU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</a:t>
            </a:r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ерсональные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предложения по данным заказа;</a:t>
            </a:r>
            <a:endParaRPr lang="en-US" sz="880" dirty="0"/>
          </a:p>
        </p:txBody>
      </p:sp>
      <p:sp>
        <p:nvSpPr>
          <p:cNvPr id="36" name="Text 33"/>
          <p:cNvSpPr/>
          <p:nvPr/>
        </p:nvSpPr>
        <p:spPr>
          <a:xfrm>
            <a:off x="8390708" y="3055630"/>
            <a:ext cx="13716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3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•</a:t>
            </a:r>
            <a:endParaRPr lang="en-US" sz="1030" dirty="0"/>
          </a:p>
        </p:txBody>
      </p:sp>
      <p:sp>
        <p:nvSpPr>
          <p:cNvPr id="37" name="Text 34"/>
          <p:cNvSpPr/>
          <p:nvPr/>
        </p:nvSpPr>
        <p:spPr>
          <a:xfrm>
            <a:off x="8554865" y="3099823"/>
            <a:ext cx="1911096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ru-RU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</a:t>
            </a:r>
            <a:r>
              <a:rPr lang="en-US" sz="880" dirty="0" err="1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онтроль</a:t>
            </a:r>
            <a:r>
              <a:rPr lang="en-US" sz="880" dirty="0">
                <a:solidFill>
                  <a:srgbClr val="EEF4FB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статусов и истории отправок.</a:t>
            </a:r>
            <a:endParaRPr lang="en-US" sz="880" dirty="0"/>
          </a:p>
        </p:txBody>
      </p:sp>
      <p:sp>
        <p:nvSpPr>
          <p:cNvPr id="38" name="Shape 35"/>
          <p:cNvSpPr/>
          <p:nvPr/>
        </p:nvSpPr>
        <p:spPr>
          <a:xfrm>
            <a:off x="8117258" y="4143109"/>
            <a:ext cx="2697480" cy="1325880"/>
          </a:xfrm>
          <a:prstGeom prst="roundRect">
            <a:avLst>
              <a:gd name="adj" fmla="val 5517"/>
            </a:avLst>
          </a:prstGeom>
          <a:solidFill>
            <a:srgbClr val="F3F7FF"/>
          </a:solidFill>
          <a:ln w="12700">
            <a:solidFill>
              <a:srgbClr val="F3F7FF"/>
            </a:solidFill>
            <a:prstDash val="solid"/>
          </a:ln>
          <a:effectLst>
            <a:outerShdw blurRad="15240" dist="7620" dir="2700000" algn="bl" rotWithShape="0">
              <a:srgbClr val="000000">
                <a:alpha val="10000"/>
              </a:srgbClr>
            </a:outerShdw>
          </a:effectLst>
        </p:spPr>
      </p:sp>
      <p:sp>
        <p:nvSpPr>
          <p:cNvPr id="39" name="Text 36"/>
          <p:cNvSpPr/>
          <p:nvPr/>
        </p:nvSpPr>
        <p:spPr>
          <a:xfrm>
            <a:off x="8355002" y="4371709"/>
            <a:ext cx="594360" cy="14630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Итог</a:t>
            </a:r>
            <a:endParaRPr lang="en-US" sz="1100" dirty="0"/>
          </a:p>
        </p:txBody>
      </p:sp>
      <p:sp>
        <p:nvSpPr>
          <p:cNvPr id="40" name="Text 37"/>
          <p:cNvSpPr/>
          <p:nvPr/>
        </p:nvSpPr>
        <p:spPr>
          <a:xfrm>
            <a:off x="8355002" y="4524105"/>
            <a:ext cx="2176272" cy="86704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ru-RU" sz="900" dirty="0"/>
              <a:t>Автоматические </a:t>
            </a:r>
            <a:r>
              <a:rPr lang="ru-RU" sz="900" dirty="0" err="1"/>
              <a:t>допродажи</a:t>
            </a:r>
            <a:r>
              <a:rPr lang="ru-RU" sz="900" dirty="0"/>
              <a:t> повышают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вероятность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возврата клиента и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превраща</a:t>
            </a:r>
            <a:r>
              <a:rPr lang="ru-RU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ю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т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сценарии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напоминаний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/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допродаж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в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персональный</a:t>
            </a:r>
            <a:r>
              <a:rPr lang="ru-RU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, </a:t>
            </a:r>
            <a:r>
              <a:rPr lang="en-US" sz="880" dirty="0" err="1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автоматический</a:t>
            </a:r>
            <a:r>
              <a:rPr lang="en-US" sz="880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канал коммуникации.</a:t>
            </a:r>
            <a:endParaRPr lang="en-US" sz="880" dirty="0"/>
          </a:p>
        </p:txBody>
      </p:sp>
      <p:sp>
        <p:nvSpPr>
          <p:cNvPr id="42" name="Text 9">
            <a:extLst>
              <a:ext uri="{FF2B5EF4-FFF2-40B4-BE49-F238E27FC236}">
                <a16:creationId xmlns:a16="http://schemas.microsoft.com/office/drawing/2014/main" id="{0282734A-096D-48F5-AD16-7271CE604990}"/>
              </a:ext>
            </a:extLst>
          </p:cNvPr>
          <p:cNvSpPr/>
          <p:nvPr/>
        </p:nvSpPr>
        <p:spPr>
          <a:xfrm>
            <a:off x="549510" y="196809"/>
            <a:ext cx="237744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AVTOPILOT</a:t>
            </a:r>
            <a:r>
              <a:rPr lang="ru-RU" sz="1800" b="1" dirty="0">
                <a:solidFill>
                  <a:srgbClr val="222222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</a:t>
            </a:r>
            <a:r>
              <a:rPr lang="en-US" sz="18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PRO</a:t>
            </a:r>
            <a:endParaRPr lang="en-US" sz="1800" dirty="0"/>
          </a:p>
        </p:txBody>
      </p:sp>
      <p:sp>
        <p:nvSpPr>
          <p:cNvPr id="43" name="Shape 2">
            <a:extLst>
              <a:ext uri="{FF2B5EF4-FFF2-40B4-BE49-F238E27FC236}">
                <a16:creationId xmlns:a16="http://schemas.microsoft.com/office/drawing/2014/main" id="{3C383EAE-464A-4413-8A72-3A0A329F8F1A}"/>
              </a:ext>
            </a:extLst>
          </p:cNvPr>
          <p:cNvSpPr/>
          <p:nvPr/>
        </p:nvSpPr>
        <p:spPr>
          <a:xfrm>
            <a:off x="9819786" y="164592"/>
            <a:ext cx="1793094" cy="310896"/>
          </a:xfrm>
          <a:prstGeom prst="roundRect">
            <a:avLst>
              <a:gd name="adj" fmla="val 23529"/>
            </a:avLst>
          </a:prstGeom>
          <a:solidFill>
            <a:srgbClr val="EFF4FF"/>
          </a:solidFill>
          <a:ln w="12700">
            <a:solidFill>
              <a:srgbClr val="EFF4FF"/>
            </a:solidFill>
            <a:prstDash val="solid"/>
          </a:ln>
        </p:spPr>
      </p:sp>
      <p:sp>
        <p:nvSpPr>
          <p:cNvPr id="44" name="Text 3">
            <a:extLst>
              <a:ext uri="{FF2B5EF4-FFF2-40B4-BE49-F238E27FC236}">
                <a16:creationId xmlns:a16="http://schemas.microsoft.com/office/drawing/2014/main" id="{07778849-5D2E-4779-A73B-5202FDA0A0F1}"/>
              </a:ext>
            </a:extLst>
          </p:cNvPr>
          <p:cNvSpPr/>
          <p:nvPr/>
        </p:nvSpPr>
        <p:spPr>
          <a:xfrm>
            <a:off x="9918188" y="232737"/>
            <a:ext cx="1691640" cy="16459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US" sz="9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Автоматические</a:t>
            </a:r>
            <a:r>
              <a:rPr lang="en-US" sz="900" b="1" dirty="0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 </a:t>
            </a:r>
            <a:r>
              <a:rPr lang="ru-RU" sz="900" b="1" dirty="0" err="1">
                <a:solidFill>
                  <a:srgbClr val="366A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допродажи</a:t>
            </a:r>
            <a:endParaRPr lang="en-US" sz="900" dirty="0">
              <a:solidFill>
                <a:srgbClr val="366AF3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rial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653</TotalTime>
  <Words>1598</Words>
  <Application>Microsoft Office PowerPoint</Application>
  <PresentationFormat>Широкоэкранный</PresentationFormat>
  <Paragraphs>227</Paragraphs>
  <Slides>11</Slides>
  <Notes>11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OpenAI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Автопилот PRO — Допродажи в рассылках</dc:title>
  <dc:subject>Допродажи в рассылках</dc:subject>
  <dc:creator>OpenAI</dc:creator>
  <cp:lastModifiedBy>Константин</cp:lastModifiedBy>
  <cp:revision>20</cp:revision>
  <dcterms:created xsi:type="dcterms:W3CDTF">2026-04-15T15:46:42Z</dcterms:created>
  <dcterms:modified xsi:type="dcterms:W3CDTF">2026-05-28T12:45:58Z</dcterms:modified>
</cp:coreProperties>
</file>